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9"/>
  </p:notesMasterIdLst>
  <p:handoutMasterIdLst>
    <p:handoutMasterId r:id="rId20"/>
  </p:handoutMasterIdLst>
  <p:sldIdLst>
    <p:sldId id="259" r:id="rId2"/>
    <p:sldId id="309" r:id="rId3"/>
    <p:sldId id="475" r:id="rId4"/>
    <p:sldId id="489" r:id="rId5"/>
    <p:sldId id="488" r:id="rId6"/>
    <p:sldId id="478" r:id="rId7"/>
    <p:sldId id="485" r:id="rId8"/>
    <p:sldId id="476" r:id="rId9"/>
    <p:sldId id="479" r:id="rId10"/>
    <p:sldId id="484" r:id="rId11"/>
    <p:sldId id="487" r:id="rId12"/>
    <p:sldId id="486" r:id="rId13"/>
    <p:sldId id="490" r:id="rId14"/>
    <p:sldId id="491" r:id="rId15"/>
    <p:sldId id="482" r:id="rId16"/>
    <p:sldId id="481" r:id="rId17"/>
    <p:sldId id="483" r:id="rId18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CE4"/>
    <a:srgbClr val="F8F6CC"/>
    <a:srgbClr val="7F622D"/>
    <a:srgbClr val="CC3300"/>
    <a:srgbClr val="663300"/>
    <a:srgbClr val="1015EC"/>
    <a:srgbClr val="AD947B"/>
    <a:srgbClr val="FCFC3E"/>
    <a:srgbClr val="E6D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35" autoAdjust="0"/>
  </p:normalViewPr>
  <p:slideViewPr>
    <p:cSldViewPr>
      <p:cViewPr varScale="1">
        <p:scale>
          <a:sx n="101" d="100"/>
          <a:sy n="101" d="100"/>
        </p:scale>
        <p:origin x="72" y="3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Times New Roman" pitchFamily="18" charset="0"/>
              </a:defRPr>
            </a:lvl1pPr>
          </a:lstStyle>
          <a:p>
            <a:fld id="{719D2F2A-C7F1-430E-92C2-E3552FC2F16B}" type="slidenum">
              <a:rPr lang="ar-SA" altLang="en-US"/>
              <a:pPr/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287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/>
              <a:t>לחץ כדי לערוך סגנונות טקסט של תבנית בסיס</a:t>
            </a:r>
          </a:p>
          <a:p>
            <a:pPr lvl="1"/>
            <a:r>
              <a:rPr lang="he-IL" altLang="en-US"/>
              <a:t>רמה שנייה</a:t>
            </a:r>
          </a:p>
          <a:p>
            <a:pPr lvl="2"/>
            <a:r>
              <a:rPr lang="he-IL" altLang="en-US"/>
              <a:t>רמה שלישית</a:t>
            </a:r>
          </a:p>
          <a:p>
            <a:pPr lvl="3"/>
            <a:r>
              <a:rPr lang="he-IL" altLang="en-US"/>
              <a:t>רמה רביעית</a:t>
            </a:r>
          </a:p>
          <a:p>
            <a:pPr lvl="4"/>
            <a:r>
              <a:rPr lang="he-IL" altLang="en-US"/>
              <a:t>רמה חמישית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Times New Roman" pitchFamily="18" charset="0"/>
              </a:defRPr>
            </a:lvl1pPr>
          </a:lstStyle>
          <a:p>
            <a:fld id="{9B4AF40C-E91A-48B4-812C-9FAAAAB2A538}" type="slidenum">
              <a:rPr lang="ar-SA" altLang="en-US"/>
              <a:pPr/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24379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A646C4-5B1C-4D62-9A9F-F4056AB2A81F}" type="slidenum">
              <a:rPr lang="ar-SA" altLang="en-US"/>
              <a:pPr/>
              <a:t>2</a:t>
            </a:fld>
            <a:endParaRPr lang="en-US" alt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53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rtl="0"/>
            <a:endParaRPr kumimoji="1" lang="en-US"/>
          </a:p>
        </p:txBody>
      </p:sp>
      <p:pic>
        <p:nvPicPr>
          <p:cNvPr id="144387" name="Picture 3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4388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endParaRPr kumimoji="1" lang="en-US"/>
          </a:p>
        </p:txBody>
      </p:sp>
      <p:pic>
        <p:nvPicPr>
          <p:cNvPr id="144389" name="Picture 5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43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e-IL" noProof="0"/>
              <a:t>לחץ כדי לערוך סגנון כותרת של תבנית בסיס</a:t>
            </a:r>
            <a:endParaRPr lang="en-US" noProof="0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e-IL" noProof="0"/>
              <a:t>לחץ כדי לערוך סגנון כותרת משנה של תבנית בסיס</a:t>
            </a:r>
            <a:endParaRPr lang="en-US" noProof="0"/>
          </a:p>
        </p:txBody>
      </p:sp>
      <p:sp>
        <p:nvSpPr>
          <p:cNvPr id="144392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4393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4394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FEF1052-4BC3-4643-8AEB-CA91BD5560F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5F223-4D1C-4FB9-AC33-EBF55F9D865F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20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D3BAB-191C-4DA1-8A65-4C7C96202FA8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37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818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2703F6B-3B91-4BE3-A7D4-FA135976216B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18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752600"/>
            <a:ext cx="762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18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A95593B-2DA9-47E6-9957-ADC06E11EC78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1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3" y="2043258"/>
            <a:ext cx="3637261" cy="241505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3" y="4958531"/>
            <a:ext cx="1783159" cy="482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6103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9F069-384A-40AB-B7D5-8609EF64C106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266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B8DDB-B307-4F60-A5EF-E75548E26B64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1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55AA2-5595-4193-A22E-6ED1FC3667DA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9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A68DF-24A6-41DD-BD61-C7F8BEF91D5D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24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8042A-6A5E-4F7B-86A9-99A59EC3C88A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6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A6B04-54BA-444D-AB26-A1F6A0004868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107504" y="116632"/>
            <a:ext cx="8856984" cy="6552728"/>
          </a:xfrm>
          <a:prstGeom prst="rect">
            <a:avLst/>
          </a:prstGeom>
          <a:noFill/>
          <a:ln w="9525" cap="flat" cmpd="sng" algn="ctr">
            <a:solidFill>
              <a:srgbClr val="7F622D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395536" y="1399169"/>
            <a:ext cx="8359389" cy="0"/>
          </a:xfrm>
          <a:prstGeom prst="line">
            <a:avLst/>
          </a:prstGeom>
          <a:ln>
            <a:solidFill>
              <a:srgbClr val="7F622D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80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DE0A7-4B0E-4F51-9946-062E260816A6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9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54B0B-4749-4553-8AA2-3AE16AEFA254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27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FDFCE4"/>
          </a:solidFill>
          <a:ln w="9525">
            <a:solidFill>
              <a:srgbClr val="FCFBE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endParaRPr kumimoji="1" lang="en-US"/>
          </a:p>
        </p:txBody>
      </p:sp>
      <p:sp>
        <p:nvSpPr>
          <p:cNvPr id="143363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3364" name="Picture 4" descr="minispi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65" name="Picture 5" descr="minispi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6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  <a:endParaRPr lang="en-US"/>
          </a:p>
          <a:p>
            <a:pPr lvl="1"/>
            <a:r>
              <a:rPr lang="he-IL"/>
              <a:t>רמה שנייה</a:t>
            </a:r>
            <a:endParaRPr lang="en-US"/>
          </a:p>
          <a:p>
            <a:pPr lvl="2"/>
            <a:r>
              <a:rPr lang="he-IL"/>
              <a:t>רמה שלישית</a:t>
            </a:r>
            <a:endParaRPr lang="en-US"/>
          </a:p>
          <a:p>
            <a:pPr lvl="3"/>
            <a:r>
              <a:rPr lang="he-IL"/>
              <a:t>רמה רביעית</a:t>
            </a:r>
            <a:endParaRPr lang="en-US"/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1433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/>
            </a:lvl1pPr>
          </a:lstStyle>
          <a:p>
            <a:endParaRPr lang="en-US"/>
          </a:p>
        </p:txBody>
      </p:sp>
      <p:sp>
        <p:nvSpPr>
          <p:cNvPr id="1433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endParaRPr lang="en-US"/>
          </a:p>
        </p:txBody>
      </p:sp>
      <p:sp>
        <p:nvSpPr>
          <p:cNvPr id="1433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>
                <a:cs typeface="+mn-cs"/>
              </a:defRPr>
            </a:lvl1pPr>
          </a:lstStyle>
          <a:p>
            <a:fld id="{4259E136-2E3C-40F7-82AF-B4714EFD49FA}" type="slidenum">
              <a:rPr lang="ar-SA"/>
              <a:pPr/>
              <a:t>‹#›</a:t>
            </a:fld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9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rgbClr val="7F622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rgbClr val="7F622D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rgbClr val="7F622D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rgbClr val="7F622D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rgbClr val="7F622D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7F622D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7F622D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7F622D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7F622D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fontAlgn="base">
        <a:spcBef>
          <a:spcPct val="25000"/>
        </a:spcBef>
        <a:spcAft>
          <a:spcPct val="25000"/>
        </a:spcAft>
        <a:buClr>
          <a:srgbClr val="7F622D"/>
        </a:buClr>
        <a:buFont typeface="Wingdings" pitchFamily="2" charset="2"/>
        <a:buChar char="ü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5000"/>
        </a:spcBef>
        <a:spcAft>
          <a:spcPct val="25000"/>
        </a:spcAft>
        <a:buClr>
          <a:srgbClr val="7F622D"/>
        </a:buClr>
        <a:buFont typeface="Wingdings" pitchFamily="2" charset="2"/>
        <a:buChar char="ü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5000"/>
        </a:spcBef>
        <a:spcAft>
          <a:spcPct val="25000"/>
        </a:spcAft>
        <a:buClr>
          <a:srgbClr val="7F622D"/>
        </a:buClr>
        <a:buFont typeface="Wingdings" pitchFamily="2" charset="2"/>
        <a:buChar char="ü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5000"/>
        </a:spcBef>
        <a:spcAft>
          <a:spcPct val="25000"/>
        </a:spcAft>
        <a:buClr>
          <a:srgbClr val="7F622D"/>
        </a:buClr>
        <a:buFont typeface="Wingdings" pitchFamily="2" charset="2"/>
        <a:buChar char="ü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5000"/>
        </a:spcBef>
        <a:spcAft>
          <a:spcPct val="25000"/>
        </a:spcAft>
        <a:buClr>
          <a:srgbClr val="7F622D"/>
        </a:buClr>
        <a:buFont typeface="Wingdings" pitchFamily="2" charset="2"/>
        <a:buChar char="ü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5000"/>
        </a:spcBef>
        <a:spcAft>
          <a:spcPct val="25000"/>
        </a:spcAft>
        <a:buClr>
          <a:srgbClr val="7F622D"/>
        </a:buClr>
        <a:buFont typeface="Wingdings" pitchFamily="2" charset="2"/>
        <a:buChar char="ü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5000"/>
        </a:spcBef>
        <a:spcAft>
          <a:spcPct val="25000"/>
        </a:spcAft>
        <a:buClr>
          <a:srgbClr val="7F622D"/>
        </a:buClr>
        <a:buFont typeface="Wingdings" pitchFamily="2" charset="2"/>
        <a:buChar char="ü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5000"/>
        </a:spcBef>
        <a:spcAft>
          <a:spcPct val="25000"/>
        </a:spcAft>
        <a:buClr>
          <a:srgbClr val="7F622D"/>
        </a:buClr>
        <a:buFont typeface="Wingdings" pitchFamily="2" charset="2"/>
        <a:buChar char="ü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5000"/>
        </a:spcBef>
        <a:spcAft>
          <a:spcPct val="25000"/>
        </a:spcAft>
        <a:buClr>
          <a:srgbClr val="7F622D"/>
        </a:buClr>
        <a:buFont typeface="Wingdings" pitchFamily="2" charset="2"/>
        <a:buChar char="ü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hyperlink" Target="https://doi.org/10.1016/bs.hem.2019.05.002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Placeholder 9">
            <a:extLst>
              <a:ext uri="{FF2B5EF4-FFF2-40B4-BE49-F238E27FC236}">
                <a16:creationId xmlns:a16="http://schemas.microsoft.com/office/drawing/2014/main" id="{9D0043DD-4B87-4721-9B81-9E6F2A39DF9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857250"/>
            <a:ext cx="9153525" cy="5151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55E9AE0-22AB-45AB-8DEF-879A68EC5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700" y="1898650"/>
            <a:ext cx="3917058" cy="2538462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5124" name="Text Placeholder 2">
            <a:extLst>
              <a:ext uri="{FF2B5EF4-FFF2-40B4-BE49-F238E27FC236}">
                <a16:creationId xmlns:a16="http://schemas.microsoft.com/office/drawing/2014/main" id="{2502B7E4-F384-433D-A4C4-1EFCD5CD0A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xfrm>
            <a:off x="150887" y="2268585"/>
            <a:ext cx="3917058" cy="1811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  <a:normAutofit/>
          </a:bodyPr>
          <a:lstStyle/>
          <a:p>
            <a:pPr indent="0">
              <a:spcBef>
                <a:spcPct val="0"/>
              </a:spcBef>
              <a:buNone/>
            </a:pPr>
            <a:r>
              <a:rPr lang="en-US" sz="3200" dirty="0">
                <a:latin typeface="Calibri" panose="020F0502020204030204" pitchFamily="34" charset="0"/>
              </a:rPr>
              <a:t>Product Return as a Sequence of Search Processes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ABFAB3F-C169-4ADF-A41F-5DB03625BC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98946"/>
            <a:ext cx="1383845" cy="23273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9" y="379140"/>
            <a:ext cx="8431396" cy="1020029"/>
          </a:xfrm>
        </p:spPr>
        <p:txBody>
          <a:bodyPr/>
          <a:lstStyle/>
          <a:p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Attributes and their online/offline weights for messenger bags</a:t>
            </a:r>
            <a:br>
              <a:rPr lang="en-US" dirty="0">
                <a:latin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7504" y="116632"/>
            <a:ext cx="8856984" cy="6552728"/>
          </a:xfrm>
          <a:prstGeom prst="rect">
            <a:avLst/>
          </a:prstGeom>
          <a:noFill/>
          <a:ln w="9525" cap="flat" cmpd="sng" algn="ctr">
            <a:solidFill>
              <a:srgbClr val="7F622D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95536" y="1399169"/>
            <a:ext cx="8359389" cy="0"/>
          </a:xfrm>
          <a:prstGeom prst="line">
            <a:avLst/>
          </a:prstGeom>
          <a:ln>
            <a:solidFill>
              <a:srgbClr val="7F622D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F069-384A-40AB-B7D5-8609EF64C106}" type="slidenum">
              <a:rPr lang="ar-SA" smtClean="0"/>
              <a:pPr/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9147A8-13D0-48D3-9B42-6BDC7FD06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88640"/>
            <a:ext cx="1383845" cy="232738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4F42911-B672-4990-B663-D776B09547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324315"/>
              </p:ext>
            </p:extLst>
          </p:nvPr>
        </p:nvGraphicFramePr>
        <p:xfrm>
          <a:off x="611560" y="1589669"/>
          <a:ext cx="8064896" cy="4292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1330869563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674620303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4260060464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638914907"/>
                    </a:ext>
                  </a:extLst>
                </a:gridCol>
              </a:tblGrid>
              <a:tr h="5285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Attribute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Level</a:t>
                      </a:r>
                      <a:br>
                        <a:rPr lang="en-US" sz="1700" dirty="0">
                          <a:effectLst/>
                        </a:rPr>
                      </a:b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</a:rPr>
                        <a:t>Online Partworth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</a:rPr>
                        <a:t>Offline Partworth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22619566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Exterior design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Reflective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-0.31 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-0.60 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15135276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Colorful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-1.06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-0.71 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63190969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Blue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-0.22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-0.11 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27578792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Black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7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7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78962018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Size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Large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0.27 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-0.31 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72342622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Small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7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6641628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Strap pad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Yes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0.51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700" dirty="0">
                          <a:effectLst/>
                        </a:rPr>
                        <a:t>0.25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87669242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No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7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52242699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Water bottle pocket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Yes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0.45 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700" dirty="0">
                          <a:effectLst/>
                        </a:rPr>
                        <a:t>0.17 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39633880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No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7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53614081"/>
                  </a:ext>
                </a:extLst>
              </a:tr>
              <a:tr h="1515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Interior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Divider for files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0.41 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0.52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32687408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 compartments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Crater laptop sleeve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0.62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700" dirty="0">
                          <a:effectLst/>
                        </a:rPr>
                        <a:t>0.88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31927222"/>
                  </a:ext>
                </a:extLst>
              </a:tr>
              <a:tr h="2145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No dividers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16764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295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9" y="379140"/>
            <a:ext cx="8431396" cy="1020029"/>
          </a:xfrm>
        </p:spPr>
        <p:txBody>
          <a:bodyPr/>
          <a:lstStyle/>
          <a:p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Online search, offline consumption</a:t>
            </a:r>
            <a:br>
              <a:rPr lang="en-US" dirty="0">
                <a:latin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7504" y="116632"/>
            <a:ext cx="8856984" cy="6552728"/>
          </a:xfrm>
          <a:prstGeom prst="rect">
            <a:avLst/>
          </a:prstGeom>
          <a:noFill/>
          <a:ln w="9525" cap="flat" cmpd="sng" algn="ctr">
            <a:solidFill>
              <a:srgbClr val="7F622D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95536" y="1399169"/>
            <a:ext cx="8359389" cy="0"/>
          </a:xfrm>
          <a:prstGeom prst="line">
            <a:avLst/>
          </a:prstGeom>
          <a:ln>
            <a:solidFill>
              <a:srgbClr val="7F622D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F069-384A-40AB-B7D5-8609EF64C106}" type="slidenum">
              <a:rPr lang="ar-SA" smtClean="0"/>
              <a:pPr/>
              <a:t>11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9147A8-13D0-48D3-9B42-6BDC7FD06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88640"/>
            <a:ext cx="1383845" cy="23273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68E602E-8A36-4A97-9216-5C7B2B0EB301}"/>
                  </a:ext>
                </a:extLst>
              </p:cNvPr>
              <p:cNvSpPr txBox="1"/>
              <p:nvPr/>
            </p:nvSpPr>
            <p:spPr>
              <a:xfrm>
                <a:off x="398107" y="1592073"/>
                <a:ext cx="8278349" cy="46782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l" rtl="0">
                  <a:buClr>
                    <a:schemeClr val="bg2">
                      <a:lumMod val="50000"/>
                    </a:schemeClr>
                  </a:buClr>
                  <a:buFont typeface="Wingdings" panose="05000000000000000000" pitchFamily="2" charset="2"/>
                  <a:buChar char="ü"/>
                </a:pPr>
                <a:endParaRPr lang="en-US" sz="2000" dirty="0">
                  <a:latin typeface="+mn-lt"/>
                </a:endParaRPr>
              </a:p>
              <a:p>
                <a:pPr marL="285750" indent="-285750" algn="l" rtl="0">
                  <a:buClr>
                    <a:schemeClr val="bg2">
                      <a:lumMod val="50000"/>
                    </a:schemeClr>
                  </a:buClr>
                  <a:buFont typeface="Wingdings" panose="05000000000000000000" pitchFamily="2" charset="2"/>
                  <a:buChar char="ü"/>
                </a:pPr>
                <a:r>
                  <a:rPr lang="en-US" sz="2000" dirty="0">
                    <a:latin typeface="+mn-lt"/>
                  </a:rPr>
                  <a:t>So what changes during search are the weights rather than the attributes</a:t>
                </a:r>
                <a:br>
                  <a:rPr lang="en-US" sz="2000" dirty="0">
                    <a:latin typeface="+mn-lt"/>
                  </a:rPr>
                </a:br>
                <a:endParaRPr lang="en-US" sz="2000" dirty="0">
                  <a:latin typeface="+mn-lt"/>
                </a:endParaRPr>
              </a:p>
              <a:p>
                <a:pPr marL="285750" indent="-285750" algn="l" rtl="0">
                  <a:buClr>
                    <a:schemeClr val="bg2">
                      <a:lumMod val="50000"/>
                    </a:schemeClr>
                  </a:buClr>
                  <a:buFont typeface="Wingdings" panose="05000000000000000000" pitchFamily="2" charset="2"/>
                  <a:buChar char="ü"/>
                </a:pPr>
                <a:r>
                  <a:rPr lang="en-US" sz="2000" dirty="0">
                    <a:latin typeface="+mn-lt"/>
                  </a:rPr>
                  <a:t>Note that the purchase of product </a:t>
                </a:r>
                <a:r>
                  <a:rPr lang="en-US" sz="2000" i="1" dirty="0">
                    <a:latin typeface="+mn-lt"/>
                  </a:rPr>
                  <a:t>j</a:t>
                </a:r>
                <a:r>
                  <a:rPr lang="en-US" sz="2000" dirty="0">
                    <a:latin typeface="+mn-lt"/>
                  </a:rPr>
                  <a:t> not only changes its own utility, </a:t>
                </a:r>
                <a:br>
                  <a:rPr lang="en-US" sz="2000" dirty="0">
                    <a:latin typeface="+mn-lt"/>
                  </a:rPr>
                </a:br>
                <a:r>
                  <a:rPr lang="en-US" sz="2000" dirty="0">
                    <a:latin typeface="+mn-lt"/>
                  </a:rPr>
                  <a:t>but also affects the utilities of all the other products that share </a:t>
                </a:r>
                <a:br>
                  <a:rPr lang="en-US" sz="2000" dirty="0">
                    <a:latin typeface="+mn-lt"/>
                  </a:rPr>
                </a:br>
                <a:r>
                  <a:rPr lang="en-US" sz="2000" dirty="0">
                    <a:latin typeface="+mn-lt"/>
                  </a:rPr>
                  <a:t>common attributes with product </a:t>
                </a:r>
                <a:r>
                  <a:rPr lang="en-US" sz="2000" i="1" dirty="0">
                    <a:latin typeface="+mn-lt"/>
                  </a:rPr>
                  <a:t>j</a:t>
                </a:r>
                <a:r>
                  <a:rPr lang="en-US" sz="2000" dirty="0">
                    <a:latin typeface="+mn-lt"/>
                  </a:rPr>
                  <a:t>  </a:t>
                </a:r>
                <a:br>
                  <a:rPr lang="en-US" sz="2000" dirty="0">
                    <a:latin typeface="+mn-lt"/>
                  </a:rPr>
                </a:br>
                <a:endParaRPr lang="en-US" sz="2000" dirty="0">
                  <a:latin typeface="+mn-lt"/>
                </a:endParaRPr>
              </a:p>
              <a:p>
                <a:pPr marL="285750" indent="-285750" algn="l" rtl="0">
                  <a:buClr>
                    <a:schemeClr val="bg2">
                      <a:lumMod val="50000"/>
                    </a:schemeClr>
                  </a:buClr>
                  <a:buFont typeface="Wingdings" panose="05000000000000000000" pitchFamily="2" charset="2"/>
                  <a:buChar char="ü"/>
                </a:pPr>
                <a:r>
                  <a:rPr lang="en-US" sz="2000" dirty="0">
                    <a:latin typeface="+mn-lt"/>
                    <a:ea typeface="Times New Roman" panose="02020603050405020304" pitchFamily="18" charset="0"/>
                    <a:cs typeface="Book Antiqua" panose="02040602050305030304" pitchFamily="18" charset="0"/>
                  </a:rPr>
                  <a:t>From an analytical perspective, modeling uncertainty in the attributes might lead to an intractable model: If product </a:t>
                </a:r>
                <a:r>
                  <a:rPr lang="en-US" sz="2000" i="1" dirty="0">
                    <a:latin typeface="+mn-lt"/>
                    <a:ea typeface="Times New Roman" panose="02020603050405020304" pitchFamily="18" charset="0"/>
                    <a:cs typeface="Book Antiqua" panose="02040602050305030304" pitchFamily="18" charset="0"/>
                  </a:rPr>
                  <a:t>j</a:t>
                </a:r>
                <a:r>
                  <a:rPr lang="en-US" sz="2000" dirty="0">
                    <a:latin typeface="+mn-lt"/>
                    <a:ea typeface="Times New Roman" panose="02020603050405020304" pitchFamily="18" charset="0"/>
                    <a:cs typeface="Book Antiqua" panose="02040602050305030304" pitchFamily="18" charset="0"/>
                  </a:rPr>
                  <a:t> is purchased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𝑗𝑘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+mn-lt"/>
                    <a:ea typeface="Times New Roman" panose="02020603050405020304" pitchFamily="18" charset="0"/>
                    <a:cs typeface="Book Antiqua" panose="02040602050305030304" pitchFamily="18" charset="0"/>
                  </a:rPr>
                  <a:t>are updated, this does not affect the attributes of any other product</a:t>
                </a:r>
                <a:br>
                  <a:rPr lang="en-US" sz="2000" dirty="0">
                    <a:latin typeface="+mn-lt"/>
                    <a:ea typeface="Times New Roman" panose="02020603050405020304" pitchFamily="18" charset="0"/>
                    <a:cs typeface="Book Antiqua" panose="02040602050305030304" pitchFamily="18" charset="0"/>
                  </a:rPr>
                </a:br>
                <a:endParaRPr lang="en-US" sz="2000" dirty="0">
                  <a:latin typeface="+mn-lt"/>
                  <a:ea typeface="Times New Roman" panose="02020603050405020304" pitchFamily="18" charset="0"/>
                  <a:cs typeface="Book Antiqua" panose="02040602050305030304" pitchFamily="18" charset="0"/>
                </a:endParaRPr>
              </a:p>
              <a:p>
                <a:pPr marL="285750" indent="-285750" algn="l" rtl="0">
                  <a:buClr>
                    <a:schemeClr val="bg2">
                      <a:lumMod val="50000"/>
                    </a:schemeClr>
                  </a:buClr>
                  <a:buFont typeface="Wingdings" panose="05000000000000000000" pitchFamily="2" charset="2"/>
                  <a:buChar char="ü"/>
                </a:pPr>
                <a:r>
                  <a:rPr lang="en-US" sz="2000" dirty="0">
                    <a:latin typeface="+mn-lt"/>
                    <a:ea typeface="Times New Roman" panose="02020603050405020304" pitchFamily="18" charset="0"/>
                    <a:cs typeface="Book Antiqua" panose="02040602050305030304" pitchFamily="18" charset="0"/>
                  </a:rPr>
                  <a:t>Therefore, the information gained does not provide any implication for future purchases, and the consumer’s stopping rule cannot be ascertained</a:t>
                </a:r>
                <a:br>
                  <a:rPr lang="en-US" sz="2000" dirty="0">
                    <a:effectLst/>
                    <a:latin typeface="+mn-lt"/>
                    <a:ea typeface="Times New Roman" panose="02020603050405020304" pitchFamily="18" charset="0"/>
                    <a:cs typeface="Book Antiqua" panose="02040602050305030304" pitchFamily="18" charset="0"/>
                  </a:rPr>
                </a:br>
                <a:endParaRPr lang="en-US" sz="2000" dirty="0">
                  <a:latin typeface="+mn-lt"/>
                </a:endParaRPr>
              </a:p>
              <a:p>
                <a:pPr marL="285750" indent="-285750" algn="l" rtl="0">
                  <a:buClr>
                    <a:schemeClr val="bg2">
                      <a:lumMod val="50000"/>
                    </a:schemeClr>
                  </a:buClr>
                  <a:buFont typeface="Wingdings" panose="05000000000000000000" pitchFamily="2" charset="2"/>
                  <a:buChar char="ü"/>
                </a:pPr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68E602E-8A36-4A97-9216-5C7B2B0EB3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07" y="1592073"/>
                <a:ext cx="8278349" cy="4678204"/>
              </a:xfrm>
              <a:prstGeom prst="rect">
                <a:avLst/>
              </a:prstGeom>
              <a:blipFill>
                <a:blip r:embed="rId3"/>
                <a:stretch>
                  <a:fillRect l="-663" r="-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206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9" y="379140"/>
            <a:ext cx="8431396" cy="1020029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Process and results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07504" y="116632"/>
            <a:ext cx="8856984" cy="6552728"/>
          </a:xfrm>
          <a:prstGeom prst="rect">
            <a:avLst/>
          </a:prstGeom>
          <a:noFill/>
          <a:ln w="9525" cap="flat" cmpd="sng" algn="ctr">
            <a:solidFill>
              <a:srgbClr val="7F622D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95536" y="1399169"/>
            <a:ext cx="8359389" cy="0"/>
          </a:xfrm>
          <a:prstGeom prst="line">
            <a:avLst/>
          </a:prstGeom>
          <a:ln>
            <a:solidFill>
              <a:srgbClr val="7F622D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F069-384A-40AB-B7D5-8609EF64C106}" type="slidenum">
              <a:rPr lang="ar-SA" smtClean="0"/>
              <a:pPr/>
              <a:t>12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9147A8-13D0-48D3-9B42-6BDC7FD06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88640"/>
            <a:ext cx="1383845" cy="23273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C4C8FAC-8AE3-41CC-AA4C-A63887A0BE65}"/>
                  </a:ext>
                </a:extLst>
              </p:cNvPr>
              <p:cNvSpPr txBox="1"/>
              <p:nvPr/>
            </p:nvSpPr>
            <p:spPr>
              <a:xfrm>
                <a:off x="398107" y="1592073"/>
                <a:ext cx="8431396" cy="19329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l" rtl="0">
                  <a:buClr>
                    <a:schemeClr val="bg2">
                      <a:lumMod val="50000"/>
                    </a:schemeClr>
                  </a:buClr>
                  <a:buFont typeface="Wingdings" panose="05000000000000000000" pitchFamily="2" charset="2"/>
                  <a:buChar char="ü"/>
                </a:pPr>
                <a:endParaRPr lang="en-US" sz="2000" dirty="0">
                  <a:latin typeface="+mn-lt"/>
                </a:endParaRPr>
              </a:p>
              <a:p>
                <a:pPr marL="285750" indent="-285750" algn="l" rtl="0">
                  <a:buClr>
                    <a:schemeClr val="bg2">
                      <a:lumMod val="50000"/>
                    </a:schemeClr>
                  </a:buClr>
                  <a:buFont typeface="Wingdings" panose="05000000000000000000" pitchFamily="2" charset="2"/>
                  <a:buChar char="ü"/>
                </a:pPr>
                <a:r>
                  <a:rPr lang="en-US" sz="2000" dirty="0"/>
                  <a:t>We propose a policy that consists of a sequence of Weitzman processes, each of which can be viewed as a generalization to the standard Weitzman process with return costs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/>
                  <a:t> for product </a:t>
                </a:r>
                <a:r>
                  <a:rPr lang="en-US" sz="2000" i="1" dirty="0"/>
                  <a:t>j</a:t>
                </a:r>
                <a:br>
                  <a:rPr lang="en-US" sz="2000" dirty="0"/>
                </a:br>
                <a:endParaRPr lang="en-US" sz="2000" dirty="0"/>
              </a:p>
              <a:p>
                <a:pPr marL="285750" indent="-285750" algn="l" rtl="0">
                  <a:buClr>
                    <a:schemeClr val="bg2">
                      <a:lumMod val="50000"/>
                    </a:schemeClr>
                  </a:buClr>
                  <a:buFont typeface="Wingdings" panose="05000000000000000000" pitchFamily="2" charset="2"/>
                  <a:buChar char="ü"/>
                </a:pPr>
                <a:endParaRPr lang="en-US" sz="18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C4C8FAC-8AE3-41CC-AA4C-A63887A0BE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07" y="1592073"/>
                <a:ext cx="8431396" cy="1932901"/>
              </a:xfrm>
              <a:prstGeom prst="rect">
                <a:avLst/>
              </a:prstGeom>
              <a:blipFill>
                <a:blip r:embed="rId3"/>
                <a:stretch>
                  <a:fillRect l="-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129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9" y="379140"/>
            <a:ext cx="8431396" cy="1020029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Generalization to the standard Weitzman process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07504" y="116632"/>
            <a:ext cx="8856984" cy="6552728"/>
          </a:xfrm>
          <a:prstGeom prst="rect">
            <a:avLst/>
          </a:prstGeom>
          <a:noFill/>
          <a:ln w="9525" cap="flat" cmpd="sng" algn="ctr">
            <a:solidFill>
              <a:srgbClr val="7F622D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95536" y="1399169"/>
            <a:ext cx="8359389" cy="0"/>
          </a:xfrm>
          <a:prstGeom prst="line">
            <a:avLst/>
          </a:prstGeom>
          <a:ln>
            <a:solidFill>
              <a:srgbClr val="7F622D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F069-384A-40AB-B7D5-8609EF64C106}" type="slidenum">
              <a:rPr lang="ar-SA" smtClean="0"/>
              <a:pPr/>
              <a:t>13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9147A8-13D0-48D3-9B42-6BDC7FD06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88640"/>
            <a:ext cx="1383845" cy="23273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C4C8FAC-8AE3-41CC-AA4C-A63887A0BE65}"/>
              </a:ext>
            </a:extLst>
          </p:cNvPr>
          <p:cNvSpPr txBox="1"/>
          <p:nvPr/>
        </p:nvSpPr>
        <p:spPr>
          <a:xfrm>
            <a:off x="398107" y="1592073"/>
            <a:ext cx="843139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rtl="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endParaRPr lang="en-US" sz="2200" dirty="0">
              <a:latin typeface="+mn-lt"/>
            </a:endParaRPr>
          </a:p>
          <a:p>
            <a:pPr marL="342900" indent="-342900" algn="l" rtl="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+mn-lt"/>
              </a:rPr>
              <a:t>At Stage </a:t>
            </a:r>
            <a:r>
              <a:rPr lang="en-US" sz="2000" i="1" dirty="0">
                <a:latin typeface="+mn-lt"/>
              </a:rPr>
              <a:t>t</a:t>
            </a:r>
            <a:r>
              <a:rPr lang="en-US" sz="2000" dirty="0">
                <a:latin typeface="+mn-lt"/>
              </a:rPr>
              <a:t>, the consumer has three options:</a:t>
            </a:r>
          </a:p>
          <a:p>
            <a:pPr algn="l" rtl="0">
              <a:buClr>
                <a:schemeClr val="bg2">
                  <a:lumMod val="50000"/>
                </a:schemeClr>
              </a:buClr>
            </a:pPr>
            <a:endParaRPr lang="en-US" sz="2000" dirty="0">
              <a:latin typeface="+mn-lt"/>
            </a:endParaRPr>
          </a:p>
          <a:p>
            <a:pPr marL="342900" indent="-342900" algn="l" rtl="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+mn-lt"/>
              </a:rPr>
              <a:t>Keep the currently on-hand product and permanently leave the market</a:t>
            </a:r>
            <a:br>
              <a:rPr lang="en-US" sz="2000" dirty="0">
                <a:latin typeface="+mn-lt"/>
              </a:rPr>
            </a:br>
            <a:endParaRPr lang="en-US" sz="2000" dirty="0">
              <a:latin typeface="+mn-lt"/>
            </a:endParaRPr>
          </a:p>
          <a:p>
            <a:pPr marL="342900" indent="-342900" algn="l" rtl="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+mn-lt"/>
              </a:rPr>
              <a:t>Return the on-hand product and purchase another product from the set that consists of all the searched products up to stage </a:t>
            </a:r>
            <a:r>
              <a:rPr lang="en-US" sz="2000" i="1" dirty="0">
                <a:latin typeface="+mn-lt"/>
              </a:rPr>
              <a:t>t</a:t>
            </a:r>
            <a:r>
              <a:rPr lang="en-US" sz="2000" dirty="0">
                <a:latin typeface="+mn-lt"/>
              </a:rPr>
              <a:t>. This will incur a return cost </a:t>
            </a:r>
            <a:r>
              <a:rPr lang="en-US" sz="2000" i="1" dirty="0">
                <a:latin typeface="+mn-lt"/>
              </a:rPr>
              <a:t>r</a:t>
            </a:r>
            <a:r>
              <a:rPr lang="en-US" sz="2000" dirty="0">
                <a:latin typeface="+mn-lt"/>
              </a:rPr>
              <a:t>. Note that we assume the customer only purchases from the set of products that have already been searched</a:t>
            </a:r>
            <a:br>
              <a:rPr lang="en-US" sz="2000" dirty="0">
                <a:latin typeface="+mn-lt"/>
              </a:rPr>
            </a:br>
            <a:endParaRPr lang="en-US" sz="2000" dirty="0">
              <a:latin typeface="+mn-lt"/>
            </a:endParaRPr>
          </a:p>
          <a:p>
            <a:pPr marL="342900" indent="-342900" algn="l" rtl="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+mn-lt"/>
              </a:rPr>
              <a:t>Keep the on-hand product and search for a new product from the set of unsearched product, which has a utility that is still random. This will incur a search cost </a:t>
            </a:r>
            <a:r>
              <a:rPr lang="en-US" sz="2000" i="1" dirty="0">
                <a:latin typeface="+mn-lt"/>
              </a:rPr>
              <a:t>c</a:t>
            </a:r>
            <a:r>
              <a:rPr lang="en-US" sz="2000" dirty="0">
                <a:latin typeface="+mn-lt"/>
              </a:rPr>
              <a:t>.</a:t>
            </a:r>
            <a:br>
              <a:rPr lang="en-US" sz="2000" dirty="0">
                <a:latin typeface="+mn-lt"/>
              </a:rPr>
            </a:br>
            <a:endParaRPr lang="en-US" sz="2000" dirty="0">
              <a:latin typeface="+mn-lt"/>
            </a:endParaRPr>
          </a:p>
          <a:p>
            <a:pPr marL="285750" indent="-285750" algn="l" rtl="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endParaRPr lang="en-US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6319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9" y="379140"/>
            <a:ext cx="8431396" cy="1020029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Process and results (cont.)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07504" y="116632"/>
            <a:ext cx="8856984" cy="6552728"/>
          </a:xfrm>
          <a:prstGeom prst="rect">
            <a:avLst/>
          </a:prstGeom>
          <a:noFill/>
          <a:ln w="9525" cap="flat" cmpd="sng" algn="ctr">
            <a:solidFill>
              <a:srgbClr val="7F622D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95536" y="1399169"/>
            <a:ext cx="8359389" cy="0"/>
          </a:xfrm>
          <a:prstGeom prst="line">
            <a:avLst/>
          </a:prstGeom>
          <a:ln>
            <a:solidFill>
              <a:srgbClr val="7F622D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F069-384A-40AB-B7D5-8609EF64C106}" type="slidenum">
              <a:rPr lang="ar-SA" smtClean="0"/>
              <a:pPr/>
              <a:t>14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9147A8-13D0-48D3-9B42-6BDC7FD06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88640"/>
            <a:ext cx="1383845" cy="23273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C4C8FAC-8AE3-41CC-AA4C-A63887A0BE65}"/>
                  </a:ext>
                </a:extLst>
              </p:cNvPr>
              <p:cNvSpPr txBox="1"/>
              <p:nvPr/>
            </p:nvSpPr>
            <p:spPr>
              <a:xfrm>
                <a:off x="398107" y="1592073"/>
                <a:ext cx="8431396" cy="4985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l" rtl="0">
                  <a:buClr>
                    <a:schemeClr val="bg2">
                      <a:lumMod val="50000"/>
                    </a:schemeClr>
                  </a:buClr>
                  <a:buFont typeface="Wingdings" panose="05000000000000000000" pitchFamily="2" charset="2"/>
                  <a:buChar char="ü"/>
                </a:pPr>
                <a:endParaRPr lang="en-US" sz="2000" dirty="0">
                  <a:latin typeface="+mn-lt"/>
                </a:endParaRPr>
              </a:p>
              <a:p>
                <a:pPr marL="285750" indent="-285750" algn="l" rtl="0">
                  <a:buClr>
                    <a:schemeClr val="bg2">
                      <a:lumMod val="50000"/>
                    </a:schemeClr>
                  </a:buClr>
                  <a:buFont typeface="Wingdings" panose="05000000000000000000" pitchFamily="2" charset="2"/>
                  <a:buChar char="ü"/>
                </a:pPr>
                <a:r>
                  <a:rPr lang="en-US" sz="2000" dirty="0"/>
                  <a:t>We propose a policy that consists of a sequence of Weitzman processes, each of which can be viewed as a generalization to the standard Weitzman process with return costs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/>
                  <a:t> for product </a:t>
                </a:r>
                <a:r>
                  <a:rPr lang="en-US" sz="2000" i="1" dirty="0"/>
                  <a:t>j</a:t>
                </a:r>
                <a:br>
                  <a:rPr lang="en-US" sz="2000" dirty="0"/>
                </a:br>
                <a:endParaRPr lang="en-US" sz="2000" dirty="0"/>
              </a:p>
              <a:p>
                <a:pPr marL="285750" indent="-285750" algn="l" rtl="0">
                  <a:buClr>
                    <a:schemeClr val="bg2">
                      <a:lumMod val="50000"/>
                    </a:schemeClr>
                  </a:buClr>
                  <a:buFont typeface="Wingdings" panose="05000000000000000000" pitchFamily="2" charset="2"/>
                  <a:buChar char="ü"/>
                </a:pPr>
                <a:r>
                  <a:rPr lang="en-US" sz="2000" dirty="0"/>
                  <a:t>We prove that the sequential Weitzman process described above that includes repeated searches and returns is optimal</a:t>
                </a:r>
                <a:br>
                  <a:rPr lang="en-US" sz="2000" dirty="0"/>
                </a:br>
                <a:endParaRPr lang="en-US" sz="2000" dirty="0"/>
              </a:p>
              <a:p>
                <a:pPr marL="285750" indent="-285750" algn="l" rtl="0">
                  <a:buClr>
                    <a:schemeClr val="bg2">
                      <a:lumMod val="50000"/>
                    </a:schemeClr>
                  </a:buClr>
                  <a:buFont typeface="Wingdings" panose="05000000000000000000" pitchFamily="2" charset="2"/>
                  <a:buChar char="ü"/>
                </a:pPr>
                <a:r>
                  <a:rPr lang="en-US" sz="2000" dirty="0"/>
                  <a:t>Using synthetic and semi-synthetic simulations, we show the dependence of the utility of the consumer on the number of product returned, the return costs, and the online-offline discrepancy</a:t>
                </a:r>
                <a:br>
                  <a:rPr lang="en-US" sz="2000" dirty="0"/>
                </a:br>
                <a:endParaRPr lang="en-US" sz="2000" dirty="0"/>
              </a:p>
              <a:p>
                <a:pPr marL="285750" indent="-285750" algn="l" rtl="0">
                  <a:buClr>
                    <a:schemeClr val="bg2">
                      <a:lumMod val="50000"/>
                    </a:schemeClr>
                  </a:buClr>
                  <a:buFont typeface="Wingdings" panose="05000000000000000000" pitchFamily="2" charset="2"/>
                  <a:buChar char="ü"/>
                </a:pPr>
                <a:r>
                  <a:rPr lang="en-US" sz="2000" dirty="0"/>
                  <a:t>In particular, we show that the utility of the consumer is increasing in the online-offline discrepancy and the number of products returned</a:t>
                </a:r>
                <a:br>
                  <a:rPr lang="en-US" sz="2000" dirty="0"/>
                </a:br>
                <a:endParaRPr lang="en-US" sz="2000" dirty="0"/>
              </a:p>
              <a:p>
                <a:pPr marL="285750" indent="-285750" algn="l" rtl="0">
                  <a:buClr>
                    <a:schemeClr val="bg2">
                      <a:lumMod val="50000"/>
                    </a:schemeClr>
                  </a:buClr>
                  <a:buFont typeface="Wingdings" panose="05000000000000000000" pitchFamily="2" charset="2"/>
                  <a:buChar char="ü"/>
                </a:pPr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C4C8FAC-8AE3-41CC-AA4C-A63887A0BE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07" y="1592073"/>
                <a:ext cx="8431396" cy="4985980"/>
              </a:xfrm>
              <a:prstGeom prst="rect">
                <a:avLst/>
              </a:prstGeom>
              <a:blipFill>
                <a:blip r:embed="rId3"/>
                <a:stretch>
                  <a:fillRect l="-651" r="-15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594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9" y="379140"/>
            <a:ext cx="8431396" cy="1020029"/>
          </a:xfrm>
        </p:spPr>
        <p:txBody>
          <a:bodyPr/>
          <a:lstStyle/>
          <a:p>
            <a:br>
              <a:rPr lang="en-US" dirty="0">
                <a:latin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Consumer’s net utility and number of product returns</a:t>
            </a:r>
            <a:b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7504" y="116632"/>
            <a:ext cx="8856984" cy="6552728"/>
          </a:xfrm>
          <a:prstGeom prst="rect">
            <a:avLst/>
          </a:prstGeom>
          <a:noFill/>
          <a:ln w="9525" cap="flat" cmpd="sng" algn="ctr">
            <a:solidFill>
              <a:srgbClr val="7F622D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95536" y="1399169"/>
            <a:ext cx="8359389" cy="0"/>
          </a:xfrm>
          <a:prstGeom prst="line">
            <a:avLst/>
          </a:prstGeom>
          <a:ln>
            <a:solidFill>
              <a:srgbClr val="7F622D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F069-384A-40AB-B7D5-8609EF64C106}" type="slidenum">
              <a:rPr lang="ar-SA" smtClean="0"/>
              <a:pPr/>
              <a:t>15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9147A8-13D0-48D3-9B42-6BDC7FD06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88640"/>
            <a:ext cx="1383845" cy="2327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610B221-CDD8-4A7C-9683-EFC832944C20}"/>
              </a:ext>
            </a:extLst>
          </p:cNvPr>
          <p:cNvSpPr txBox="1"/>
          <p:nvPr/>
        </p:nvSpPr>
        <p:spPr>
          <a:xfrm>
            <a:off x="346849" y="6235182"/>
            <a:ext cx="6693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000" i="1" dirty="0">
                <a:latin typeface="+mn-lt"/>
                <a:cs typeface="Calibri" panose="020F0502020204030204" pitchFamily="34" charset="0"/>
              </a:rPr>
              <a:t>r</a:t>
            </a:r>
            <a:r>
              <a:rPr lang="en-US" sz="2000" dirty="0">
                <a:latin typeface="+mn-lt"/>
                <a:cs typeface="Calibri" panose="020F0502020204030204" pitchFamily="34" charset="0"/>
              </a:rPr>
              <a:t> is the return costs, and delta is the online/offline discrepancy</a:t>
            </a:r>
            <a:endParaRPr lang="en-US" sz="2000" dirty="0"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7CDB45-9C22-4EA0-986B-D3E8F8C397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656" y="1507708"/>
            <a:ext cx="8664973" cy="466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945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9" y="379140"/>
            <a:ext cx="8431396" cy="1020029"/>
          </a:xfrm>
        </p:spPr>
        <p:txBody>
          <a:bodyPr/>
          <a:lstStyle/>
          <a:p>
            <a:br>
              <a:rPr lang="en-US" dirty="0">
                <a:latin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Consumer’s utility and number of product returns</a:t>
            </a:r>
            <a:b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7504" y="116632"/>
            <a:ext cx="8856984" cy="6552728"/>
          </a:xfrm>
          <a:prstGeom prst="rect">
            <a:avLst/>
          </a:prstGeom>
          <a:noFill/>
          <a:ln w="9525" cap="flat" cmpd="sng" algn="ctr">
            <a:solidFill>
              <a:srgbClr val="7F622D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95536" y="1399169"/>
            <a:ext cx="8359389" cy="0"/>
          </a:xfrm>
          <a:prstGeom prst="line">
            <a:avLst/>
          </a:prstGeom>
          <a:ln>
            <a:solidFill>
              <a:srgbClr val="7F622D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F069-384A-40AB-B7D5-8609EF64C106}" type="slidenum">
              <a:rPr lang="ar-SA" smtClean="0"/>
              <a:pPr/>
              <a:t>16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9147A8-13D0-48D3-9B42-6BDC7FD06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88640"/>
            <a:ext cx="1383845" cy="23273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B5ACBEF-3E4D-458B-B528-EA589DA6C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773" y="1551283"/>
            <a:ext cx="8664973" cy="46634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610B221-CDD8-4A7C-9683-EFC832944C20}"/>
              </a:ext>
            </a:extLst>
          </p:cNvPr>
          <p:cNvSpPr txBox="1"/>
          <p:nvPr/>
        </p:nvSpPr>
        <p:spPr>
          <a:xfrm>
            <a:off x="346849" y="6235182"/>
            <a:ext cx="6693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000" i="1" dirty="0">
                <a:latin typeface="+mn-lt"/>
                <a:cs typeface="Calibri" panose="020F0502020204030204" pitchFamily="34" charset="0"/>
              </a:rPr>
              <a:t>r</a:t>
            </a:r>
            <a:r>
              <a:rPr lang="en-US" sz="2000" dirty="0">
                <a:latin typeface="+mn-lt"/>
                <a:cs typeface="Calibri" panose="020F0502020204030204" pitchFamily="34" charset="0"/>
              </a:rPr>
              <a:t> is the return costs, and delta is the online/offline discrepancy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5261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9" y="379140"/>
            <a:ext cx="8431396" cy="1020029"/>
          </a:xfrm>
        </p:spPr>
        <p:txBody>
          <a:bodyPr/>
          <a:lstStyle/>
          <a:p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Zappos: The online shoe retailer</a:t>
            </a:r>
            <a:br>
              <a:rPr lang="en-US" dirty="0">
                <a:latin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7504" y="116632"/>
            <a:ext cx="8856984" cy="6552728"/>
          </a:xfrm>
          <a:prstGeom prst="rect">
            <a:avLst/>
          </a:prstGeom>
          <a:noFill/>
          <a:ln w="9525" cap="flat" cmpd="sng" algn="ctr">
            <a:solidFill>
              <a:srgbClr val="7F622D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95536" y="1399169"/>
            <a:ext cx="8359389" cy="0"/>
          </a:xfrm>
          <a:prstGeom prst="line">
            <a:avLst/>
          </a:prstGeom>
          <a:ln>
            <a:solidFill>
              <a:srgbClr val="7F622D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F069-384A-40AB-B7D5-8609EF64C106}" type="slidenum">
              <a:rPr lang="ar-SA" smtClean="0"/>
              <a:pPr/>
              <a:t>17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9147A8-13D0-48D3-9B42-6BDC7FD06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88640"/>
            <a:ext cx="1383845" cy="23273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F4B5A82-D2E4-488A-B7EA-9F319CB7BC14}"/>
              </a:ext>
            </a:extLst>
          </p:cNvPr>
          <p:cNvSpPr txBox="1"/>
          <p:nvPr/>
        </p:nvSpPr>
        <p:spPr>
          <a:xfrm>
            <a:off x="398107" y="1592073"/>
            <a:ext cx="763027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rtl="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endParaRPr lang="en-US" sz="2000" dirty="0">
              <a:latin typeface="+mn-lt"/>
            </a:endParaRPr>
          </a:p>
          <a:p>
            <a:pPr marL="285750" indent="-285750" algn="l" rtl="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/>
              <a:t>Recent claim by Zappos that its best customers are the ones who return the most orders (Dugdale 2010)</a:t>
            </a:r>
            <a:br>
              <a:rPr lang="en-US" sz="2000" dirty="0"/>
            </a:br>
            <a:endParaRPr lang="en-US" sz="2000" dirty="0"/>
          </a:p>
          <a:p>
            <a:pPr marL="285750" indent="-285750" algn="l" rtl="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/>
              <a:t>One reason might be that these customers buy more expensive shoes and these are more profitable to Zappos</a:t>
            </a:r>
            <a:br>
              <a:rPr lang="en-US" sz="2000" dirty="0"/>
            </a:br>
            <a:endParaRPr lang="en-US" sz="2000" dirty="0"/>
          </a:p>
          <a:p>
            <a:pPr marL="285750" indent="-285750" algn="l" rtl="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/>
              <a:t>We provide another reason: The fact that these customers return more products implies a higher utility for the final product that they keep, as it necessitate more search and a better fit. This high utility translates to higher involvement and more purchases.</a:t>
            </a:r>
            <a:br>
              <a:rPr lang="en-US" sz="2000" dirty="0"/>
            </a:br>
            <a:endParaRPr lang="en-US" sz="2000" dirty="0"/>
          </a:p>
          <a:p>
            <a:pPr marL="285750" indent="-285750" algn="l" rtl="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2961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8349" y="710735"/>
            <a:ext cx="8535293" cy="1143000"/>
          </a:xfrm>
        </p:spPr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Product Return as a Sequence of Search Processes:</a:t>
            </a:r>
            <a:br>
              <a:rPr lang="en-US" sz="2800" dirty="0">
                <a:latin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</a:rPr>
              <a:t>Optimality and Search Duration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07504" y="116632"/>
            <a:ext cx="8856984" cy="6552728"/>
          </a:xfrm>
          <a:prstGeom prst="rect">
            <a:avLst/>
          </a:prstGeom>
          <a:noFill/>
          <a:ln w="9525" cap="flat" cmpd="sng" algn="ctr">
            <a:solidFill>
              <a:srgbClr val="7F622D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F069-384A-40AB-B7D5-8609EF64C106}" type="slidenum">
              <a:rPr lang="ar-SA" smtClean="0"/>
              <a:pPr/>
              <a:t>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DEC35F7-C266-4FA5-B466-25C32C573D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19" y="188640"/>
            <a:ext cx="1383845" cy="232738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9997DE7B-0D3B-4CF6-8E08-F487F4564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701" y="2143092"/>
            <a:ext cx="8044587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5000"/>
              </a:spcBef>
              <a:spcAft>
                <a:spcPct val="25000"/>
              </a:spcAft>
              <a:buClr>
                <a:srgbClr val="7F622D"/>
              </a:buClr>
              <a:buFont typeface="Wingdings" pitchFamily="2" charset="2"/>
              <a:buChar char="ü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5000"/>
              </a:spcBef>
              <a:spcAft>
                <a:spcPct val="25000"/>
              </a:spcAft>
              <a:buClr>
                <a:srgbClr val="7F622D"/>
              </a:buClr>
              <a:buFont typeface="Wingdings" pitchFamily="2" charset="2"/>
              <a:buChar char="ü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5000"/>
              </a:spcBef>
              <a:spcAft>
                <a:spcPct val="25000"/>
              </a:spcAft>
              <a:buClr>
                <a:srgbClr val="7F622D"/>
              </a:buClr>
              <a:buFont typeface="Wingdings" pitchFamily="2" charset="2"/>
              <a:buChar char="ü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5000"/>
              </a:spcBef>
              <a:spcAft>
                <a:spcPct val="25000"/>
              </a:spcAft>
              <a:buClr>
                <a:srgbClr val="7F622D"/>
              </a:buClr>
              <a:buFont typeface="Wingdings" pitchFamily="2" charset="2"/>
              <a:buChar char="ü"/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5000"/>
              </a:spcBef>
              <a:spcAft>
                <a:spcPct val="25000"/>
              </a:spcAft>
              <a:buClr>
                <a:srgbClr val="7F622D"/>
              </a:buClr>
              <a:buFont typeface="Wingdings" pitchFamily="2" charset="2"/>
              <a:buChar char="ü"/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5000"/>
              </a:spcBef>
              <a:spcAft>
                <a:spcPct val="25000"/>
              </a:spcAft>
              <a:buClr>
                <a:srgbClr val="7F622D"/>
              </a:buClr>
              <a:buFont typeface="Wingdings" pitchFamily="2" charset="2"/>
              <a:buChar char="ü"/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5000"/>
              </a:spcBef>
              <a:spcAft>
                <a:spcPct val="25000"/>
              </a:spcAft>
              <a:buClr>
                <a:srgbClr val="7F622D"/>
              </a:buClr>
              <a:buFont typeface="Wingdings" pitchFamily="2" charset="2"/>
              <a:buChar char="ü"/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5000"/>
              </a:spcBef>
              <a:spcAft>
                <a:spcPct val="25000"/>
              </a:spcAft>
              <a:buClr>
                <a:srgbClr val="7F622D"/>
              </a:buClr>
              <a:buFont typeface="Wingdings" pitchFamily="2" charset="2"/>
              <a:buChar char="ü"/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5000"/>
              </a:spcBef>
              <a:spcAft>
                <a:spcPct val="25000"/>
              </a:spcAft>
              <a:buClr>
                <a:srgbClr val="7F622D"/>
              </a:buClr>
              <a:buFont typeface="Wingdings" pitchFamily="2" charset="2"/>
              <a:buChar char="ü"/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kern="0" dirty="0">
                <a:cs typeface="Calibri" pitchFamily="34" charset="0"/>
              </a:rPr>
              <a:t>Xiaoyu Fan, Srikanth Jagabathula, Zijian Liu, and Eitan Muller </a:t>
            </a:r>
            <a:br>
              <a:rPr lang="en-US" sz="2000" kern="0" dirty="0">
                <a:cs typeface="Calibri" pitchFamily="34" charset="0"/>
              </a:rPr>
            </a:br>
            <a:r>
              <a:rPr lang="en-US" sz="2000" kern="0" dirty="0">
                <a:cs typeface="Calibri" pitchFamily="34" charset="0"/>
              </a:rPr>
              <a:t>Stern School of Business, New York University</a:t>
            </a:r>
          </a:p>
          <a:p>
            <a:pPr marL="0" indent="0" algn="ctr">
              <a:buNone/>
            </a:pPr>
            <a:endParaRPr lang="en-US" sz="2000" kern="0" dirty="0">
              <a:cs typeface="Calibri" pitchFamily="34" charset="0"/>
            </a:endParaRPr>
          </a:p>
          <a:p>
            <a:pPr marL="0" indent="0" algn="ctr">
              <a:buNone/>
            </a:pPr>
            <a:endParaRPr lang="en-US" sz="2000" kern="0" dirty="0"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2000" kern="0" dirty="0">
                <a:cs typeface="Calibri" pitchFamily="34" charset="0"/>
              </a:rPr>
              <a:t>EMAC Annual Conference 2025</a:t>
            </a:r>
          </a:p>
          <a:p>
            <a:pPr marL="0" indent="0" algn="ctr">
              <a:buNone/>
            </a:pPr>
            <a:r>
              <a:rPr lang="en-US" sz="2000" kern="0" dirty="0">
                <a:cs typeface="Calibri" pitchFamily="34" charset="0"/>
              </a:rPr>
              <a:t>ESIC University, Madrid</a:t>
            </a:r>
          </a:p>
        </p:txBody>
      </p:sp>
    </p:spTree>
    <p:extLst>
      <p:ext uri="{BB962C8B-B14F-4D97-AF65-F5344CB8AC3E}">
        <p14:creationId xmlns:p14="http://schemas.microsoft.com/office/powerpoint/2010/main" val="1915974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9" y="379140"/>
            <a:ext cx="8431396" cy="1020029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What Happens to All the Stuff We Return</a:t>
            </a:r>
            <a:r>
              <a:rPr lang="en-US" sz="1400" kern="1200" dirty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*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07504" y="116632"/>
            <a:ext cx="8856984" cy="6552728"/>
          </a:xfrm>
          <a:prstGeom prst="rect">
            <a:avLst/>
          </a:prstGeom>
          <a:noFill/>
          <a:ln w="9525" cap="flat" cmpd="sng" algn="ctr">
            <a:solidFill>
              <a:srgbClr val="7F622D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95536" y="1399169"/>
            <a:ext cx="8359389" cy="0"/>
          </a:xfrm>
          <a:prstGeom prst="line">
            <a:avLst/>
          </a:prstGeom>
          <a:ln>
            <a:solidFill>
              <a:srgbClr val="7F622D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F069-384A-40AB-B7D5-8609EF64C106}" type="slidenum">
              <a:rPr lang="ar-SA" smtClean="0"/>
              <a:pPr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9147A8-13D0-48D3-9B42-6BDC7FD06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88640"/>
            <a:ext cx="1383845" cy="23273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68E602E-8A36-4A97-9216-5C7B2B0EB301}"/>
              </a:ext>
            </a:extLst>
          </p:cNvPr>
          <p:cNvSpPr txBox="1"/>
          <p:nvPr/>
        </p:nvSpPr>
        <p:spPr>
          <a:xfrm>
            <a:off x="398107" y="1592073"/>
            <a:ext cx="820634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rtl="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+mn-lt"/>
              </a:rPr>
              <a:t>There exists a trade group: Reverse Logistics Association, whose members deal with product returns and unsold inventories </a:t>
            </a:r>
            <a:br>
              <a:rPr lang="en-US" sz="2000" dirty="0">
                <a:latin typeface="+mn-lt"/>
              </a:rPr>
            </a:br>
            <a:endParaRPr lang="en-US" sz="2000" dirty="0">
              <a:latin typeface="+mn-lt"/>
            </a:endParaRPr>
          </a:p>
          <a:p>
            <a:pPr marL="285750" indent="-285750" algn="l" rtl="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+mn-lt"/>
              </a:rPr>
              <a:t>One member is Liquidity Services, a company that offers “circular commerce solutions” to businesses. What they do is “receiving a truckload then finding a buyer for that truckload, who will distribute it to mom-and-pop stores”</a:t>
            </a:r>
            <a:br>
              <a:rPr lang="en-US" sz="2000" dirty="0">
                <a:latin typeface="+mn-lt"/>
              </a:rPr>
            </a:br>
            <a:endParaRPr lang="en-US" sz="2000" dirty="0">
              <a:latin typeface="+mn-lt"/>
            </a:endParaRPr>
          </a:p>
          <a:p>
            <a:pPr marL="285750" indent="-285750" algn="l" rtl="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+mn-lt"/>
              </a:rPr>
              <a:t>And then Liquidity Services organizes auctions where you can buy fifty-four pounds of sports-related Amazon returns, where the lot ended up attracting fifty bids: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Original retail value: $6,576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The winner paid $925, shipping not included  </a:t>
            </a:r>
            <a:br>
              <a:rPr lang="en-US" sz="2000" dirty="0">
                <a:latin typeface="+mn-lt"/>
              </a:rPr>
            </a:br>
            <a:br>
              <a:rPr lang="en-US" sz="2000" dirty="0">
                <a:latin typeface="+mn-lt"/>
              </a:rPr>
            </a:b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* </a:t>
            </a:r>
            <a:r>
              <a:rPr lang="en-US" sz="1400" dirty="0">
                <a:latin typeface="+mn-lt"/>
              </a:rPr>
              <a:t>David Owen: What Happens to All the Stuff We Return, New Yorker, August 14, 2023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3433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107504" y="116632"/>
            <a:ext cx="8856984" cy="6552728"/>
          </a:xfrm>
          <a:prstGeom prst="rect">
            <a:avLst/>
          </a:prstGeom>
          <a:noFill/>
          <a:ln w="9525" cap="flat" cmpd="sng" algn="ctr">
            <a:solidFill>
              <a:srgbClr val="7F622D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F069-384A-40AB-B7D5-8609EF64C106}" type="slidenum">
              <a:rPr lang="ar-SA" smtClean="0"/>
              <a:pPr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9147A8-13D0-48D3-9B42-6BDC7FD06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88640"/>
            <a:ext cx="1383845" cy="23273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68E602E-8A36-4A97-9216-5C7B2B0EB301}"/>
              </a:ext>
            </a:extLst>
          </p:cNvPr>
          <p:cNvSpPr txBox="1"/>
          <p:nvPr/>
        </p:nvSpPr>
        <p:spPr>
          <a:xfrm>
            <a:off x="583774" y="1399169"/>
            <a:ext cx="820634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Clr>
                <a:schemeClr val="bg2">
                  <a:lumMod val="50000"/>
                </a:schemeClr>
              </a:buClr>
            </a:pPr>
            <a:r>
              <a:rPr lang="en-US" sz="2000" dirty="0"/>
              <a:t>7 pellet guns</a:t>
            </a:r>
            <a:br>
              <a:rPr lang="en-US" sz="2000" dirty="0"/>
            </a:br>
            <a:r>
              <a:rPr lang="en-US" sz="2000" dirty="0"/>
              <a:t>6 clear-plastic umbrellas</a:t>
            </a:r>
            <a:br>
              <a:rPr lang="en-US" sz="2000" dirty="0"/>
            </a:br>
            <a:r>
              <a:rPr lang="en-US" sz="2000" dirty="0"/>
              <a:t>an assortment of punching bags and punching balls</a:t>
            </a:r>
            <a:br>
              <a:rPr lang="en-US" sz="2000" dirty="0"/>
            </a:br>
            <a:r>
              <a:rPr lang="en-US" sz="2000" dirty="0"/>
              <a:t>a double-bladed lightsaber toy</a:t>
            </a:r>
            <a:br>
              <a:rPr lang="en-US" sz="2000" dirty="0"/>
            </a:br>
            <a:r>
              <a:rPr lang="en-US" sz="2000" dirty="0"/>
              <a:t>a shatter-resistant over-the-door mini basketball hoop</a:t>
            </a:r>
            <a:br>
              <a:rPr lang="en-US" sz="2000" dirty="0"/>
            </a:br>
            <a:r>
              <a:rPr lang="en-US" sz="2000" dirty="0"/>
              <a:t>8 yoga mats</a:t>
            </a:r>
          </a:p>
          <a:p>
            <a:pPr algn="l" rtl="0">
              <a:buClr>
                <a:schemeClr val="bg2">
                  <a:lumMod val="50000"/>
                </a:schemeClr>
              </a:buClr>
            </a:pPr>
            <a:r>
              <a:rPr lang="en-US" sz="2000" dirty="0"/>
              <a:t>a minnow trap</a:t>
            </a:r>
            <a:br>
              <a:rPr lang="en-US" sz="2000" dirty="0"/>
            </a:br>
            <a:r>
              <a:rPr lang="en-US" sz="2000" dirty="0"/>
              <a:t>an indoor exercise trampoline</a:t>
            </a:r>
            <a:br>
              <a:rPr lang="en-US" sz="2000" dirty="0"/>
            </a:br>
            <a:r>
              <a:rPr lang="en-US" sz="2000" dirty="0"/>
              <a:t>a pair of hiking poles</a:t>
            </a:r>
            <a:br>
              <a:rPr lang="en-US" sz="2000" dirty="0"/>
            </a:br>
            <a:r>
              <a:rPr lang="en-US" sz="2000" dirty="0"/>
              <a:t>a kickboxing shield</a:t>
            </a:r>
            <a:br>
              <a:rPr lang="en-US" sz="2000" dirty="0"/>
            </a:br>
            <a:r>
              <a:rPr lang="en-US" sz="2000" dirty="0"/>
              <a:t>a car refrigerator</a:t>
            </a:r>
            <a:br>
              <a:rPr lang="en-US" sz="2000" dirty="0"/>
            </a:br>
            <a:r>
              <a:rPr lang="en-US" sz="2000" dirty="0"/>
              <a:t>2 hoverboards (one with Bluetooth and one without)</a:t>
            </a:r>
          </a:p>
          <a:p>
            <a:pPr algn="l" rtl="0">
              <a:buClr>
                <a:schemeClr val="bg2">
                  <a:lumMod val="50000"/>
                </a:schemeClr>
              </a:buClr>
            </a:pPr>
            <a:r>
              <a:rPr lang="en-US" sz="2000" dirty="0"/>
              <a:t>a jump-rope rack</a:t>
            </a:r>
            <a:br>
              <a:rPr lang="en-US" sz="2000" dirty="0"/>
            </a:br>
            <a:r>
              <a:rPr lang="en-US" sz="2000" dirty="0"/>
              <a:t>a quiver’s worth of crossbow bolts</a:t>
            </a:r>
            <a:br>
              <a:rPr lang="en-US" sz="2000" dirty="0"/>
            </a:br>
            <a:r>
              <a:rPr lang="en-US" sz="2000" dirty="0"/>
              <a:t>a fourteen-gallon red plastic gas can with a siphon pump</a:t>
            </a:r>
            <a:br>
              <a:rPr lang="en-US" sz="2000" dirty="0"/>
            </a:br>
            <a:r>
              <a:rPr lang="en-US" sz="2000" dirty="0"/>
              <a:t>a set of four badminton racquets</a:t>
            </a:r>
            <a:br>
              <a:rPr lang="en-US" sz="2000" dirty="0"/>
            </a:br>
            <a:r>
              <a:rPr lang="en-US" sz="2000" dirty="0"/>
              <a:t>1 mountain-bike handlebar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B442F94-B61A-4B05-916E-6715B9CB1046}"/>
              </a:ext>
            </a:extLst>
          </p:cNvPr>
          <p:cNvCxnSpPr/>
          <p:nvPr/>
        </p:nvCxnSpPr>
        <p:spPr bwMode="auto">
          <a:xfrm>
            <a:off x="395536" y="1399169"/>
            <a:ext cx="8359389" cy="0"/>
          </a:xfrm>
          <a:prstGeom prst="line">
            <a:avLst/>
          </a:prstGeom>
          <a:ln>
            <a:solidFill>
              <a:srgbClr val="7F622D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Rectangle 2">
            <a:extLst>
              <a:ext uri="{FF2B5EF4-FFF2-40B4-BE49-F238E27FC236}">
                <a16:creationId xmlns:a16="http://schemas.microsoft.com/office/drawing/2014/main" id="{24291568-996A-43A9-8DB2-E10D13B02F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9" y="379140"/>
            <a:ext cx="8431396" cy="1020029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The lot included (all items as is):</a:t>
            </a:r>
          </a:p>
        </p:txBody>
      </p:sp>
    </p:spTree>
    <p:extLst>
      <p:ext uri="{BB962C8B-B14F-4D97-AF65-F5344CB8AC3E}">
        <p14:creationId xmlns:p14="http://schemas.microsoft.com/office/powerpoint/2010/main" val="4234153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9" y="379140"/>
            <a:ext cx="8431396" cy="1020029"/>
          </a:xfrm>
        </p:spPr>
        <p:txBody>
          <a:bodyPr/>
          <a:lstStyle/>
          <a:p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The Weitzman sequential search process</a:t>
            </a:r>
            <a:br>
              <a:rPr lang="en-US" dirty="0">
                <a:latin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7504" y="116632"/>
            <a:ext cx="8856984" cy="6552728"/>
          </a:xfrm>
          <a:prstGeom prst="rect">
            <a:avLst/>
          </a:prstGeom>
          <a:noFill/>
          <a:ln w="9525" cap="flat" cmpd="sng" algn="ctr">
            <a:solidFill>
              <a:srgbClr val="7F622D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95536" y="1399169"/>
            <a:ext cx="8359389" cy="0"/>
          </a:xfrm>
          <a:prstGeom prst="line">
            <a:avLst/>
          </a:prstGeom>
          <a:ln>
            <a:solidFill>
              <a:srgbClr val="7F622D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F069-384A-40AB-B7D5-8609EF64C106}" type="slidenum">
              <a:rPr lang="ar-SA" smtClean="0"/>
              <a:pPr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9147A8-13D0-48D3-9B42-6BDC7FD06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88640"/>
            <a:ext cx="1383845" cy="23273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68E602E-8A36-4A97-9216-5C7B2B0EB301}"/>
                  </a:ext>
                </a:extLst>
              </p:cNvPr>
              <p:cNvSpPr txBox="1"/>
              <p:nvPr/>
            </p:nvSpPr>
            <p:spPr>
              <a:xfrm>
                <a:off x="398107" y="1592073"/>
                <a:ext cx="8206341" cy="3364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l" rtl="0">
                  <a:buClr>
                    <a:schemeClr val="bg2">
                      <a:lumMod val="50000"/>
                    </a:schemeClr>
                  </a:buClr>
                  <a:buFont typeface="Wingdings" panose="05000000000000000000" pitchFamily="2" charset="2"/>
                  <a:buChar char="ü"/>
                </a:pPr>
                <a:r>
                  <a:rPr lang="en-US" sz="2000" dirty="0">
                    <a:latin typeface="+mn-lt"/>
                  </a:rPr>
                  <a:t>Sequential search process follows Weitzman (</a:t>
                </a:r>
                <a:r>
                  <a:rPr lang="en-US" sz="2000" i="1" dirty="0">
                    <a:latin typeface="+mn-lt"/>
                  </a:rPr>
                  <a:t>Econometrica</a:t>
                </a:r>
                <a:r>
                  <a:rPr lang="en-US" sz="2000" dirty="0">
                    <a:latin typeface="+mn-lt"/>
                  </a:rPr>
                  <a:t> 1979)</a:t>
                </a:r>
                <a:br>
                  <a:rPr lang="en-US" sz="2000" dirty="0">
                    <a:latin typeface="+mn-lt"/>
                  </a:rPr>
                </a:br>
                <a:endParaRPr lang="en-US" sz="2000" dirty="0">
                  <a:latin typeface="+mn-lt"/>
                </a:endParaRPr>
              </a:p>
              <a:p>
                <a:pPr marL="285750" indent="-285750" algn="l" rtl="0">
                  <a:buClr>
                    <a:schemeClr val="bg2">
                      <a:lumMod val="50000"/>
                    </a:schemeClr>
                  </a:buClr>
                  <a:buFont typeface="Wingdings" panose="05000000000000000000" pitchFamily="2" charset="2"/>
                  <a:buChar char="ü"/>
                </a:pPr>
                <a:r>
                  <a:rPr lang="en-US" sz="2000" dirty="0">
                    <a:latin typeface="+mn-lt"/>
                  </a:rPr>
                  <a:t>One of the better explanation of the process is by </a:t>
                </a:r>
                <a:r>
                  <a:rPr lang="en-US" sz="2000" dirty="0">
                    <a:ea typeface="Calibri" panose="020F0502020204030204" pitchFamily="34" charset="0"/>
                  </a:rPr>
                  <a:t>Kim, Albuquerque and Bronnenberg (</a:t>
                </a:r>
                <a:r>
                  <a:rPr lang="en-US" sz="2000" i="1" dirty="0">
                    <a:ea typeface="Calibri" panose="020F0502020204030204" pitchFamily="34" charset="0"/>
                  </a:rPr>
                  <a:t>Marketing Science</a:t>
                </a:r>
                <a:r>
                  <a:rPr lang="en-US" sz="2000" dirty="0">
                    <a:ea typeface="Calibri" panose="020F0502020204030204" pitchFamily="34" charset="0"/>
                  </a:rPr>
                  <a:t> 2010)</a:t>
                </a:r>
                <a:br>
                  <a:rPr lang="en-US" sz="2000" dirty="0">
                    <a:latin typeface="+mn-lt"/>
                  </a:rPr>
                </a:br>
                <a:endParaRPr lang="en-US" sz="2000" dirty="0">
                  <a:latin typeface="+mn-lt"/>
                </a:endParaRPr>
              </a:p>
              <a:p>
                <a:pPr marL="285750" indent="-285750" algn="l" rtl="0">
                  <a:buClr>
                    <a:schemeClr val="bg2">
                      <a:lumMod val="50000"/>
                    </a:schemeClr>
                  </a:buClr>
                  <a:buFont typeface="Wingdings" panose="05000000000000000000" pitchFamily="2" charset="2"/>
                  <a:buChar char="ü"/>
                </a:pPr>
                <a:r>
                  <a:rPr lang="en-US" sz="2000" dirty="0">
                    <a:latin typeface="+mn-lt"/>
                  </a:rPr>
                  <a:t>Utility of product </a:t>
                </a:r>
                <a:r>
                  <a:rPr lang="en-US" sz="2000" i="1" dirty="0">
                    <a:latin typeface="+mn-lt"/>
                  </a:rPr>
                  <a:t>j</a:t>
                </a:r>
                <a:r>
                  <a:rPr lang="en-US" sz="2000" dirty="0">
                    <a:latin typeface="+mn-lt"/>
                  </a:rPr>
                  <a:t> follows standard multi-attribute utility model  </a:t>
                </a:r>
                <a:br>
                  <a:rPr lang="en-US" sz="2000" dirty="0">
                    <a:latin typeface="+mn-lt"/>
                  </a:rPr>
                </a:br>
                <a:br>
                  <a:rPr lang="en-US" i="1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limLoc m:val="undOvr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𝑗𝑘</m:t>
                            </m:r>
                          </m:sub>
                        </m:sSub>
                      </m:e>
                    </m:nary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sz="1800" dirty="0">
                  <a:latin typeface="+mn-lt"/>
                </a:endParaRPr>
              </a:p>
              <a:p>
                <a:pPr marL="285750" indent="-285750" algn="l" rtl="0">
                  <a:buClr>
                    <a:schemeClr val="bg2">
                      <a:lumMod val="50000"/>
                    </a:schemeClr>
                  </a:buClr>
                  <a:buFont typeface="Wingdings" panose="05000000000000000000" pitchFamily="2" charset="2"/>
                  <a:buChar char="ü"/>
                </a:pPr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68E602E-8A36-4A97-9216-5C7B2B0EB3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07" y="1592073"/>
                <a:ext cx="8206341" cy="3364191"/>
              </a:xfrm>
              <a:prstGeom prst="rect">
                <a:avLst/>
              </a:prstGeom>
              <a:blipFill>
                <a:blip r:embed="rId3"/>
                <a:stretch>
                  <a:fillRect l="-669" t="-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34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9" y="379140"/>
            <a:ext cx="8431396" cy="1020029"/>
          </a:xfrm>
        </p:spPr>
        <p:txBody>
          <a:bodyPr/>
          <a:lstStyle/>
          <a:p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The Weitzman sequential search process</a:t>
            </a:r>
            <a:br>
              <a:rPr lang="en-US" dirty="0">
                <a:latin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7504" y="116632"/>
            <a:ext cx="8856984" cy="6552728"/>
          </a:xfrm>
          <a:prstGeom prst="rect">
            <a:avLst/>
          </a:prstGeom>
          <a:noFill/>
          <a:ln w="9525" cap="flat" cmpd="sng" algn="ctr">
            <a:solidFill>
              <a:srgbClr val="7F622D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95536" y="1399169"/>
            <a:ext cx="8359389" cy="0"/>
          </a:xfrm>
          <a:prstGeom prst="line">
            <a:avLst/>
          </a:prstGeom>
          <a:ln>
            <a:solidFill>
              <a:srgbClr val="7F622D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F069-384A-40AB-B7D5-8609EF64C106}" type="slidenum">
              <a:rPr lang="ar-SA" smtClean="0"/>
              <a:pPr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9147A8-13D0-48D3-9B42-6BDC7FD06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88640"/>
            <a:ext cx="1383845" cy="2327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6FED2CF-0ED5-41BC-B5D0-845BC94ECBCE}"/>
              </a:ext>
            </a:extLst>
          </p:cNvPr>
          <p:cNvSpPr txBox="1"/>
          <p:nvPr/>
        </p:nvSpPr>
        <p:spPr>
          <a:xfrm>
            <a:off x="600653" y="1803230"/>
            <a:ext cx="818852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l" rtl="0">
              <a:buFont typeface="+mj-lt"/>
              <a:buAutoNum type="arabicPeriod"/>
            </a:pPr>
            <a:r>
              <a:rPr lang="en-US" sz="2000" dirty="0"/>
              <a:t>Selection rule: Compute all reservation utilities and sort them in descending order. If a product is to be searched, it should be the product with the highest reservation utility among the products not yet searched</a:t>
            </a:r>
            <a:br>
              <a:rPr lang="en-US" sz="2000" dirty="0"/>
            </a:br>
            <a:endParaRPr lang="en-US" sz="2000" dirty="0"/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2000" dirty="0"/>
              <a:t>Stopping rule: Stop searching when the highest utility obtained so far is greater than the expected utility among the unsearched items</a:t>
            </a:r>
            <a:br>
              <a:rPr lang="en-US" sz="2000" dirty="0"/>
            </a:br>
            <a:endParaRPr lang="en-US" sz="2000" dirty="0"/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2000" dirty="0"/>
              <a:t>Choice rule: Once the search stops, choose the maximum utility alternative among all searched items </a:t>
            </a:r>
          </a:p>
          <a:p>
            <a:pPr algn="l" rt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9289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9" y="379140"/>
            <a:ext cx="8431396" cy="1020029"/>
          </a:xfrm>
        </p:spPr>
        <p:txBody>
          <a:bodyPr/>
          <a:lstStyle/>
          <a:p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On search and product returns</a:t>
            </a:r>
            <a:br>
              <a:rPr lang="en-US" dirty="0">
                <a:latin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F069-384A-40AB-B7D5-8609EF64C106}" type="slidenum">
              <a:rPr lang="ar-SA" smtClean="0"/>
              <a:pPr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07504" y="116632"/>
            <a:ext cx="8856984" cy="6552728"/>
          </a:xfrm>
          <a:prstGeom prst="rect">
            <a:avLst/>
          </a:prstGeom>
          <a:noFill/>
          <a:ln w="9525" cap="flat" cmpd="sng" algn="ctr">
            <a:solidFill>
              <a:srgbClr val="7F622D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95536" y="1399169"/>
            <a:ext cx="8359389" cy="0"/>
          </a:xfrm>
          <a:prstGeom prst="line">
            <a:avLst/>
          </a:prstGeom>
          <a:ln>
            <a:solidFill>
              <a:srgbClr val="7F622D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F79147A8-13D0-48D3-9B42-6BDC7FD06A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19" y="188640"/>
            <a:ext cx="1383845" cy="2327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6FED2CF-0ED5-41BC-B5D0-845BC94ECBCE}"/>
              </a:ext>
            </a:extLst>
          </p:cNvPr>
          <p:cNvSpPr txBox="1"/>
          <p:nvPr/>
        </p:nvSpPr>
        <p:spPr>
          <a:xfrm>
            <a:off x="467545" y="1803230"/>
            <a:ext cx="832163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rtl="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/>
              <a:t>Elisabeth Honka, Ali </a:t>
            </a:r>
            <a:r>
              <a:rPr lang="en-US" sz="2000" dirty="0" err="1"/>
              <a:t>Hortaçsub</a:t>
            </a:r>
            <a:r>
              <a:rPr lang="en-US" sz="2000" dirty="0"/>
              <a:t>, Matthijs </a:t>
            </a:r>
            <a:r>
              <a:rPr lang="en-US" sz="2000" dirty="0" err="1"/>
              <a:t>Wildenbeestd</a:t>
            </a:r>
            <a:r>
              <a:rPr lang="en-US" sz="2000" dirty="0"/>
              <a:t> (2019), “Empirical Search and Consideration Sets,” </a:t>
            </a:r>
            <a:r>
              <a:rPr lang="en-US" sz="2000" i="1" dirty="0"/>
              <a:t>Handbook of the Economics of Marketing</a:t>
            </a:r>
            <a:r>
              <a:rPr lang="en-US" sz="2000" dirty="0"/>
              <a:t>, 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https://doi.org/10.1016/bs.hem.2019.05.002</a:t>
            </a:r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  <a:p>
            <a:pPr algn="l" rtl="0">
              <a:buClr>
                <a:schemeClr val="bg2">
                  <a:lumMod val="50000"/>
                </a:schemeClr>
              </a:buClr>
            </a:pPr>
            <a:endParaRPr lang="en-US" sz="2000" dirty="0"/>
          </a:p>
          <a:p>
            <a:pPr marL="342900" indent="-342900" algn="l" rtl="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/>
              <a:t>Kinshuk Jerath and </a:t>
            </a:r>
            <a:r>
              <a:rPr lang="en-US" sz="2000" dirty="0" err="1"/>
              <a:t>Qitian</a:t>
            </a:r>
            <a:r>
              <a:rPr lang="en-US" sz="2000" dirty="0"/>
              <a:t> Ren (2025), “Consumer Search and Product Returns,” </a:t>
            </a:r>
            <a:r>
              <a:rPr lang="en-US" sz="2000" i="1" dirty="0"/>
              <a:t>Marketing Science,</a:t>
            </a:r>
            <a:r>
              <a:rPr lang="en-US" sz="2000" dirty="0"/>
              <a:t> forthcoming.</a:t>
            </a:r>
            <a:br>
              <a:rPr lang="en-US" sz="2000" dirty="0"/>
            </a:br>
            <a:endParaRPr lang="en-US" sz="2000" dirty="0"/>
          </a:p>
          <a:p>
            <a:pPr marL="342900" indent="-342900" algn="l" rtl="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/>
              <a:t>Daria Dzyabura, Siham El Kihal, John Hauser and Marat </a:t>
            </a:r>
            <a:r>
              <a:rPr lang="en-US" sz="2000" dirty="0" err="1"/>
              <a:t>Ibragimov</a:t>
            </a:r>
            <a:r>
              <a:rPr lang="en-US" sz="2000" dirty="0"/>
              <a:t> (2023), “Leveraging the Power of Images in Managing Product Return Rates,” </a:t>
            </a:r>
            <a:r>
              <a:rPr lang="en-US" sz="2000" i="1" dirty="0"/>
              <a:t>Marketing Science</a:t>
            </a:r>
            <a:r>
              <a:rPr lang="en-US" sz="2000" dirty="0"/>
              <a:t>, 42(6):1125-1142. </a:t>
            </a:r>
            <a:br>
              <a:rPr lang="en-US" sz="2000" dirty="0"/>
            </a:br>
            <a:endParaRPr lang="en-US" sz="2000" dirty="0"/>
          </a:p>
          <a:p>
            <a:pPr marL="342900" indent="-342900" algn="l" rtl="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/>
              <a:t>Marat </a:t>
            </a:r>
            <a:r>
              <a:rPr lang="en-US" sz="2000" dirty="0" err="1"/>
              <a:t>Ibragimov</a:t>
            </a:r>
            <a:r>
              <a:rPr lang="en-US" sz="2000" dirty="0"/>
              <a:t>, Siham El Kihal, and John Hauser (2024), “From Clicks to Returns: Website Browsing and Product Returns,” SSRN</a:t>
            </a:r>
          </a:p>
          <a:p>
            <a:pPr marL="342900" indent="-342900" algn="l" rtl="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40902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9" y="379140"/>
            <a:ext cx="8431396" cy="1020029"/>
          </a:xfrm>
        </p:spPr>
        <p:txBody>
          <a:bodyPr/>
          <a:lstStyle/>
          <a:p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Why search duration? </a:t>
            </a:r>
            <a:br>
              <a:rPr lang="en-US" dirty="0">
                <a:latin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7504" y="116632"/>
            <a:ext cx="8856984" cy="6552728"/>
          </a:xfrm>
          <a:prstGeom prst="rect">
            <a:avLst/>
          </a:prstGeom>
          <a:noFill/>
          <a:ln w="9525" cap="flat" cmpd="sng" algn="ctr">
            <a:solidFill>
              <a:srgbClr val="7F622D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95536" y="1399169"/>
            <a:ext cx="8359389" cy="0"/>
          </a:xfrm>
          <a:prstGeom prst="line">
            <a:avLst/>
          </a:prstGeom>
          <a:ln>
            <a:solidFill>
              <a:srgbClr val="7F622D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F069-384A-40AB-B7D5-8609EF64C106}" type="slidenum">
              <a:rPr lang="ar-SA" smtClean="0"/>
              <a:pPr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9147A8-13D0-48D3-9B42-6BDC7FD06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88640"/>
            <a:ext cx="1383845" cy="23273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68E602E-8A36-4A97-9216-5C7B2B0EB301}"/>
              </a:ext>
            </a:extLst>
          </p:cNvPr>
          <p:cNvSpPr txBox="1"/>
          <p:nvPr/>
        </p:nvSpPr>
        <p:spPr>
          <a:xfrm>
            <a:off x="398107" y="1592073"/>
            <a:ext cx="763027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rtl="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endParaRPr lang="en-US" sz="2000" dirty="0">
              <a:latin typeface="+mn-lt"/>
            </a:endParaRPr>
          </a:p>
          <a:p>
            <a:pPr marL="285750" indent="-285750" algn="l" rtl="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/>
              <a:t>Search Duration: Number of products searched (one per period)</a:t>
            </a:r>
            <a:br>
              <a:rPr lang="en-US" sz="2000" dirty="0"/>
            </a:br>
            <a:endParaRPr lang="en-US" sz="2000" dirty="0"/>
          </a:p>
          <a:p>
            <a:pPr marL="285750" indent="-285750" algn="l" rtl="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/>
              <a:t>And if we view product return as part of search then it’s the number of products returned</a:t>
            </a:r>
            <a:br>
              <a:rPr lang="en-US" sz="2000" dirty="0"/>
            </a:br>
            <a:endParaRPr lang="en-US" sz="2000" dirty="0"/>
          </a:p>
          <a:p>
            <a:pPr marL="285750" indent="-285750" algn="l" rtl="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/>
              <a:t>Online Advertising as Passive Search: Ursu, Simonov and An</a:t>
            </a:r>
            <a:br>
              <a:rPr lang="en-US" sz="2000" dirty="0"/>
            </a:br>
            <a:r>
              <a:rPr lang="en-US" sz="2000" dirty="0"/>
              <a:t>(</a:t>
            </a:r>
            <a:r>
              <a:rPr lang="en-US" sz="2000" i="1" dirty="0"/>
              <a:t>Management Science</a:t>
            </a:r>
            <a:r>
              <a:rPr lang="en-US" sz="2000" dirty="0"/>
              <a:t> 2025)</a:t>
            </a:r>
            <a:br>
              <a:rPr lang="en-US" sz="2000" dirty="0"/>
            </a:br>
            <a:endParaRPr lang="en-US" sz="2000" dirty="0"/>
          </a:p>
          <a:p>
            <a:pPr algn="l" rtl="0">
              <a:buClr>
                <a:schemeClr val="bg2">
                  <a:lumMod val="50000"/>
                </a:schemeClr>
              </a:buClr>
            </a:pPr>
            <a:br>
              <a:rPr lang="en-US" sz="2000" dirty="0"/>
            </a:br>
            <a:endParaRPr lang="en-US" sz="2000" dirty="0"/>
          </a:p>
          <a:p>
            <a:pPr marL="285750" indent="-285750" algn="l" rtl="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5581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9" y="379140"/>
            <a:ext cx="8431396" cy="1020029"/>
          </a:xfrm>
        </p:spPr>
        <p:txBody>
          <a:bodyPr/>
          <a:lstStyle/>
          <a:p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Online search, offline consumption</a:t>
            </a:r>
            <a:br>
              <a:rPr lang="en-US" dirty="0">
                <a:latin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7504" y="116632"/>
            <a:ext cx="8856984" cy="6552728"/>
          </a:xfrm>
          <a:prstGeom prst="rect">
            <a:avLst/>
          </a:prstGeom>
          <a:noFill/>
          <a:ln w="9525" cap="flat" cmpd="sng" algn="ctr">
            <a:solidFill>
              <a:srgbClr val="7F622D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95536" y="1399169"/>
            <a:ext cx="8359389" cy="0"/>
          </a:xfrm>
          <a:prstGeom prst="line">
            <a:avLst/>
          </a:prstGeom>
          <a:ln>
            <a:solidFill>
              <a:srgbClr val="7F622D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F069-384A-40AB-B7D5-8609EF64C106}" type="slidenum">
              <a:rPr lang="ar-SA" smtClean="0"/>
              <a:pPr/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9147A8-13D0-48D3-9B42-6BDC7FD06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88640"/>
            <a:ext cx="1383845" cy="23273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68E602E-8A36-4A97-9216-5C7B2B0EB301}"/>
              </a:ext>
            </a:extLst>
          </p:cNvPr>
          <p:cNvSpPr txBox="1"/>
          <p:nvPr/>
        </p:nvSpPr>
        <p:spPr>
          <a:xfrm>
            <a:off x="398107" y="1592073"/>
            <a:ext cx="8075031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 rtl="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endParaRPr lang="en-US" sz="2000" dirty="0">
              <a:latin typeface="+mn-lt"/>
            </a:endParaRPr>
          </a:p>
          <a:p>
            <a:pPr marL="285750" indent="-285750" algn="l" rtl="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+mn-lt"/>
              </a:rPr>
              <a:t>Online search, offline evaluation: add subscript for offline-online weights: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Dzyabura, Jagabathula and Muller (</a:t>
            </a:r>
            <a:r>
              <a:rPr lang="en-US" sz="2000" i="1" dirty="0">
                <a:latin typeface="+mn-lt"/>
              </a:rPr>
              <a:t>Marketing Science</a:t>
            </a:r>
            <a:r>
              <a:rPr lang="en-US" sz="2000" dirty="0">
                <a:latin typeface="+mn-lt"/>
              </a:rPr>
              <a:t> 2019)</a:t>
            </a:r>
            <a:br>
              <a:rPr lang="en-US" sz="2000" dirty="0">
                <a:latin typeface="+mn-lt"/>
              </a:rPr>
            </a:br>
            <a:br>
              <a:rPr lang="en-US" sz="2000" dirty="0">
                <a:latin typeface="+mn-lt"/>
              </a:rPr>
            </a:br>
            <a:br>
              <a:rPr lang="en-US" sz="2000" dirty="0">
                <a:latin typeface="+mn-lt"/>
              </a:rPr>
            </a:br>
            <a:br>
              <a:rPr lang="en-US" sz="2000" dirty="0">
                <a:latin typeface="+mn-lt"/>
              </a:rPr>
            </a:br>
            <a:br>
              <a:rPr lang="en-US" sz="2000" dirty="0">
                <a:latin typeface="+mn-lt"/>
              </a:rPr>
            </a:br>
            <a:br>
              <a:rPr lang="en-US" sz="2000" dirty="0">
                <a:latin typeface="+mn-lt"/>
              </a:rPr>
            </a:br>
            <a:endParaRPr lang="en-US" sz="2000" dirty="0">
              <a:latin typeface="+mn-lt"/>
            </a:endParaRPr>
          </a:p>
          <a:p>
            <a:pPr marL="285750" indent="-285750" algn="l" rtl="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+mn-lt"/>
              </a:rPr>
              <a:t>Examples: Balcony in searching for rental apt; Messenger bags</a:t>
            </a:r>
            <a:br>
              <a:rPr lang="en-US" sz="2000" dirty="0">
                <a:latin typeface="+mn-lt"/>
              </a:rPr>
            </a:br>
            <a:endParaRPr lang="en-US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D8DEB59-826D-4F94-902D-29D7DCA30D5C}"/>
                  </a:ext>
                </a:extLst>
              </p:cNvPr>
              <p:cNvSpPr txBox="1"/>
              <p:nvPr/>
            </p:nvSpPr>
            <p:spPr>
              <a:xfrm>
                <a:off x="908888" y="3049298"/>
                <a:ext cx="3479818" cy="1148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>
                  <a:buClr>
                    <a:schemeClr val="bg2">
                      <a:lumMod val="50000"/>
                    </a:schemeClr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𝐾</m:t>
                          </m:r>
                        </m:sup>
                        <m:e>
                          <m:sSubSup>
                            <m:sSubSup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𝑜𝑛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𝑗𝑘</m:t>
                              </m:r>
                            </m:sub>
                          </m:sSub>
                        </m:e>
                      </m:nary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1800" dirty="0">
                  <a:latin typeface="+mn-lt"/>
                </a:endParaRPr>
              </a:p>
              <a:p>
                <a:pPr marL="285750" indent="-285750" algn="l" rtl="0">
                  <a:buClr>
                    <a:schemeClr val="bg2">
                      <a:lumMod val="50000"/>
                    </a:schemeClr>
                  </a:buClr>
                  <a:buFont typeface="Wingdings" panose="05000000000000000000" pitchFamily="2" charset="2"/>
                  <a:buChar char="ü"/>
                </a:pPr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D8DEB59-826D-4F94-902D-29D7DCA30D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888" y="3049298"/>
                <a:ext cx="3479818" cy="11481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42C15BC-8871-4A67-B6C8-E6E2DEB089B2}"/>
                  </a:ext>
                </a:extLst>
              </p:cNvPr>
              <p:cNvSpPr txBox="1"/>
              <p:nvPr/>
            </p:nvSpPr>
            <p:spPr>
              <a:xfrm>
                <a:off x="3332182" y="2376960"/>
                <a:ext cx="4902930" cy="18253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>
                  <a:buClr>
                    <a:schemeClr val="bg2">
                      <a:lumMod val="50000"/>
                    </a:schemeClr>
                  </a:buClr>
                </a:pPr>
                <a:br>
                  <a:rPr lang="en-US" sz="2000" dirty="0">
                    <a:latin typeface="+mn-lt"/>
                  </a:rPr>
                </a:br>
                <a:br>
                  <a:rPr lang="en-US" i="1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𝐾</m:t>
                          </m:r>
                        </m:sup>
                        <m:e>
                          <m:sSubSup>
                            <m:sSubSup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𝑜𝑓𝑓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𝑗𝑘</m:t>
                              </m:r>
                            </m:sub>
                          </m:sSub>
                        </m:e>
                      </m:nary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1800" dirty="0">
                  <a:latin typeface="+mn-lt"/>
                </a:endParaRPr>
              </a:p>
              <a:p>
                <a:pPr marL="285750" indent="-285750" algn="l" rtl="0">
                  <a:buClr>
                    <a:schemeClr val="bg2">
                      <a:lumMod val="50000"/>
                    </a:schemeClr>
                  </a:buClr>
                  <a:buFont typeface="Wingdings" panose="05000000000000000000" pitchFamily="2" charset="2"/>
                  <a:buChar char="ü"/>
                </a:pPr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42C15BC-8871-4A67-B6C8-E6E2DEB089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182" y="2376960"/>
                <a:ext cx="4902930" cy="18253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200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Comic Sans MS"/>
        <a:ea typeface=""/>
        <a:cs typeface="Arial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otebook 1">
    <a:dk1>
      <a:srgbClr val="000000"/>
    </a:dk1>
    <a:lt1>
      <a:srgbClr val="FEFDE3"/>
    </a:lt1>
    <a:dk2>
      <a:srgbClr val="221304"/>
    </a:dk2>
    <a:lt2>
      <a:srgbClr val="CBBD83"/>
    </a:lt2>
    <a:accent1>
      <a:srgbClr val="A1BD69"/>
    </a:accent1>
    <a:accent2>
      <a:srgbClr val="3694B6"/>
    </a:accent2>
    <a:accent3>
      <a:srgbClr val="FEFEEF"/>
    </a:accent3>
    <a:accent4>
      <a:srgbClr val="000000"/>
    </a:accent4>
    <a:accent5>
      <a:srgbClr val="CDDBB9"/>
    </a:accent5>
    <a:accent6>
      <a:srgbClr val="3086A5"/>
    </a:accent6>
    <a:hlink>
      <a:srgbClr val="660066"/>
    </a:hlink>
    <a:folHlink>
      <a:srgbClr val="6666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7242</TotalTime>
  <Words>1296</Words>
  <Application>Microsoft Office PowerPoint</Application>
  <PresentationFormat>On-screen Show (4:3)</PresentationFormat>
  <Paragraphs>134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Book Antiqua</vt:lpstr>
      <vt:lpstr>Calibri</vt:lpstr>
      <vt:lpstr>Cambria Math</vt:lpstr>
      <vt:lpstr>Comic Sans MS</vt:lpstr>
      <vt:lpstr>Times New Roman</vt:lpstr>
      <vt:lpstr>Wingdings</vt:lpstr>
      <vt:lpstr>Notebook</vt:lpstr>
      <vt:lpstr>PowerPoint Presentation</vt:lpstr>
      <vt:lpstr>Product Return as a Sequence of Search Processes: Optimality and Search Duration</vt:lpstr>
      <vt:lpstr>What Happens to All the Stuff We Return *</vt:lpstr>
      <vt:lpstr>The lot included (all items as is):</vt:lpstr>
      <vt:lpstr> The Weitzman sequential search process </vt:lpstr>
      <vt:lpstr> The Weitzman sequential search process </vt:lpstr>
      <vt:lpstr> On search and product returns </vt:lpstr>
      <vt:lpstr> Why search duration?  </vt:lpstr>
      <vt:lpstr> Online search, offline consumption </vt:lpstr>
      <vt:lpstr> Attributes and their online/offline weights for messenger bags </vt:lpstr>
      <vt:lpstr> Online search, offline consumption </vt:lpstr>
      <vt:lpstr>Process and results</vt:lpstr>
      <vt:lpstr>Generalization to the standard Weitzman process</vt:lpstr>
      <vt:lpstr>Process and results (cont.)</vt:lpstr>
      <vt:lpstr> Consumer’s net utility and number of product returns </vt:lpstr>
      <vt:lpstr> Consumer’s utility and number of product returns </vt:lpstr>
      <vt:lpstr> Zappos: The online shoe retailer </vt:lpstr>
    </vt:vector>
  </TitlesOfParts>
  <Company>uta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NP1</dc:title>
  <dc:creator>eitan muller</dc:creator>
  <cp:lastModifiedBy>Eitan Muller</cp:lastModifiedBy>
  <cp:revision>837</cp:revision>
  <cp:lastPrinted>2001-03-04T11:26:11Z</cp:lastPrinted>
  <dcterms:created xsi:type="dcterms:W3CDTF">2001-02-27T13:03:27Z</dcterms:created>
  <dcterms:modified xsi:type="dcterms:W3CDTF">2025-05-21T13:18:20Z</dcterms:modified>
</cp:coreProperties>
</file>