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259" r:id="rId2"/>
    <p:sldId id="309" r:id="rId3"/>
    <p:sldId id="475" r:id="rId4"/>
    <p:sldId id="489" r:id="rId5"/>
    <p:sldId id="488" r:id="rId6"/>
    <p:sldId id="478" r:id="rId7"/>
    <p:sldId id="485" r:id="rId8"/>
    <p:sldId id="476" r:id="rId9"/>
    <p:sldId id="479" r:id="rId10"/>
    <p:sldId id="484" r:id="rId11"/>
    <p:sldId id="487" r:id="rId12"/>
    <p:sldId id="486" r:id="rId13"/>
    <p:sldId id="490" r:id="rId14"/>
    <p:sldId id="491" r:id="rId15"/>
    <p:sldId id="482" r:id="rId16"/>
    <p:sldId id="481" r:id="rId17"/>
    <p:sldId id="483" r:id="rId18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E4"/>
    <a:srgbClr val="F8F6CC"/>
    <a:srgbClr val="7F622D"/>
    <a:srgbClr val="CC3300"/>
    <a:srgbClr val="663300"/>
    <a:srgbClr val="1015EC"/>
    <a:srgbClr val="AD947B"/>
    <a:srgbClr val="FCFC3E"/>
    <a:srgbClr val="E6D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35" autoAdjust="0"/>
  </p:normalViewPr>
  <p:slideViewPr>
    <p:cSldViewPr>
      <p:cViewPr varScale="1">
        <p:scale>
          <a:sx n="101" d="100"/>
          <a:sy n="101" d="100"/>
        </p:scale>
        <p:origin x="72" y="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fld id="{719D2F2A-C7F1-430E-92C2-E3552FC2F16B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87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fld id="{9B4AF40C-E91A-48B4-812C-9FAAAAB2A538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437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646C4-5B1C-4D62-9A9F-F4056AB2A81F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53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endParaRPr kumimoji="1" lang="en-US"/>
          </a:p>
        </p:txBody>
      </p:sp>
      <p:pic>
        <p:nvPicPr>
          <p:cNvPr id="144387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38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/>
          </a:p>
        </p:txBody>
      </p:sp>
      <p:pic>
        <p:nvPicPr>
          <p:cNvPr id="144389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3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  <a:endParaRPr lang="en-US" noProof="0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  <a:endParaRPr lang="en-US" noProof="0"/>
          </a:p>
        </p:txBody>
      </p:sp>
      <p:sp>
        <p:nvSpPr>
          <p:cNvPr id="14439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39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39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FEF1052-4BC3-4643-8AEB-CA91BD5560F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5F223-4D1C-4FB9-AC33-EBF55F9D865F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2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D3BAB-191C-4DA1-8A65-4C7C96202FA8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37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703F6B-3B91-4BE3-A7D4-FA135976216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1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95593B-2DA9-47E6-9957-ADC06E11EC78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1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103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9F069-384A-40AB-B7D5-8609EF64C10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26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B8DDB-B307-4F60-A5EF-E75548E26B6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1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5AA2-5595-4193-A22E-6ED1FC3667D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9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A68DF-24A6-41DD-BD61-C7F8BEF91D5D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2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8042A-6A5E-4F7B-86A9-99A59EC3C88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6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6B04-54BA-444D-AB26-A1F6A0004868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80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E0A7-4B0E-4F51-9946-062E260816A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9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54B0B-4749-4553-8AA2-3AE16AEFA25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2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FDFCE4"/>
          </a:solidFill>
          <a:ln w="9525">
            <a:solidFill>
              <a:srgbClr val="FCFBE4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endParaRPr kumimoji="1" lang="en-US"/>
          </a:p>
        </p:txBody>
      </p:sp>
      <p:sp>
        <p:nvSpPr>
          <p:cNvPr id="143363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364" name="Picture 4" descr="minispi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65" name="Picture 5" descr="minispi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  <a:endParaRPr lang="en-US"/>
          </a:p>
          <a:p>
            <a:pPr lvl="1"/>
            <a:r>
              <a:rPr lang="he-IL"/>
              <a:t>רמה שנייה</a:t>
            </a:r>
            <a:endParaRPr lang="en-US"/>
          </a:p>
          <a:p>
            <a:pPr lvl="2"/>
            <a:r>
              <a:rPr lang="he-IL"/>
              <a:t>רמה שלישית</a:t>
            </a:r>
            <a:endParaRPr lang="en-US"/>
          </a:p>
          <a:p>
            <a:pPr lvl="3"/>
            <a:r>
              <a:rPr lang="he-IL"/>
              <a:t>רמה רביעית</a:t>
            </a:r>
            <a:endParaRPr lang="en-US"/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433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/>
          </a:p>
        </p:txBody>
      </p:sp>
      <p:sp>
        <p:nvSpPr>
          <p:cNvPr id="1433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433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>
                <a:cs typeface="+mn-cs"/>
              </a:defRPr>
            </a:lvl1pPr>
          </a:lstStyle>
          <a:p>
            <a:fld id="{4259E136-2E3C-40F7-82AF-B4714EFD49FA}" type="slidenum">
              <a:rPr lang="ar-SA"/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9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7F622D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5000"/>
        </a:spcBef>
        <a:spcAft>
          <a:spcPct val="25000"/>
        </a:spcAft>
        <a:buClr>
          <a:srgbClr val="7F622D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doi.org/10.1016/bs.hem.2019.05.00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Placeholder 9">
            <a:extLst>
              <a:ext uri="{FF2B5EF4-FFF2-40B4-BE49-F238E27FC236}">
                <a16:creationId xmlns:a16="http://schemas.microsoft.com/office/drawing/2014/main" id="{9D0043DD-4B87-4721-9B81-9E6F2A39DF9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857250"/>
            <a:ext cx="9153525" cy="5151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5E9AE0-22AB-45AB-8DEF-879A68EC5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898650"/>
            <a:ext cx="3917058" cy="2538462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5124" name="Text Placeholder 2">
            <a:extLst>
              <a:ext uri="{FF2B5EF4-FFF2-40B4-BE49-F238E27FC236}">
                <a16:creationId xmlns:a16="http://schemas.microsoft.com/office/drawing/2014/main" id="{2502B7E4-F384-433D-A4C4-1EFCD5CD0A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150887" y="2268585"/>
            <a:ext cx="3917058" cy="1811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  <a:normAutofit/>
          </a:bodyPr>
          <a:lstStyle/>
          <a:p>
            <a:pPr indent="0">
              <a:spcBef>
                <a:spcPct val="0"/>
              </a:spcBef>
              <a:buNone/>
            </a:pPr>
            <a:r>
              <a:rPr lang="en-US" sz="3200" dirty="0">
                <a:latin typeface="Calibri" panose="020F0502020204030204" pitchFamily="34" charset="0"/>
              </a:rPr>
              <a:t>Product Return as a Sequence of Search Processes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BFAB3F-C169-4ADF-A41F-5DB03625B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98946"/>
            <a:ext cx="1383845" cy="2327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Attributes and their online/offline weights for messenger bags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4F42911-B672-4990-B663-D776B0954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324315"/>
              </p:ext>
            </p:extLst>
          </p:nvPr>
        </p:nvGraphicFramePr>
        <p:xfrm>
          <a:off x="611560" y="1589669"/>
          <a:ext cx="8064896" cy="429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33086956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6746203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426006046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638914907"/>
                    </a:ext>
                  </a:extLst>
                </a:gridCol>
              </a:tblGrid>
              <a:tr h="528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Attribute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Level</a:t>
                      </a:r>
                      <a:br>
                        <a:rPr lang="en-US" sz="1700" dirty="0">
                          <a:effectLst/>
                        </a:rPr>
                      </a:b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</a:rPr>
                        <a:t>Online Partworth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>
                          <a:effectLst/>
                        </a:rPr>
                        <a:t>Offline Partworth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22619566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Exterior design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Reflective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-0.31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-0.60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5135276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Colorful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-1.06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-0.71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63190969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Blue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-0.22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-0.11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27578792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Black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78962018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Size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Large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0.27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-0.31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72342622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Small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6641628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Strap pad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Yes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0.51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effectLst/>
                        </a:rPr>
                        <a:t>0.25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7669242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No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52242699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Water bottle pocket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Yes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0.45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effectLst/>
                        </a:rPr>
                        <a:t>0.17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39633880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No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53614081"/>
                  </a:ext>
                </a:extLst>
              </a:tr>
              <a:tr h="1515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Interior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Divider for files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0.41 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0.52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32687408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compartments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Crater laptop sleeve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0.62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effectLst/>
                        </a:rPr>
                        <a:t>0.88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31927222"/>
                  </a:ext>
                </a:extLst>
              </a:tr>
              <a:tr h="21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No dividers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16764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295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Online search, offline consumption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8E602E-8A36-4A97-9216-5C7B2B0EB301}"/>
                  </a:ext>
                </a:extLst>
              </p:cNvPr>
              <p:cNvSpPr txBox="1"/>
              <p:nvPr/>
            </p:nvSpPr>
            <p:spPr>
              <a:xfrm>
                <a:off x="398107" y="1592073"/>
                <a:ext cx="8278349" cy="467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</a:rPr>
                  <a:t>So what changes during search are the weights rather than the attributes</a:t>
                </a:r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</a:rPr>
                  <a:t>Note that the purchase of product </a:t>
                </a:r>
                <a:r>
                  <a:rPr lang="en-US" sz="2000" i="1" dirty="0">
                    <a:latin typeface="+mn-lt"/>
                  </a:rPr>
                  <a:t>j</a:t>
                </a:r>
                <a:r>
                  <a:rPr lang="en-US" sz="2000" dirty="0">
                    <a:latin typeface="+mn-lt"/>
                  </a:rPr>
                  <a:t> not only changes its own utility, 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but also affects the utilities of all the other products that share 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common attributes with product </a:t>
                </a:r>
                <a:r>
                  <a:rPr lang="en-US" sz="2000" i="1" dirty="0">
                    <a:latin typeface="+mn-lt"/>
                  </a:rPr>
                  <a:t>j</a:t>
                </a:r>
                <a:r>
                  <a:rPr lang="en-US" sz="2000" dirty="0">
                    <a:latin typeface="+mn-lt"/>
                  </a:rPr>
                  <a:t>  </a:t>
                </a:r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  <a:t>From an analytical perspective, modeling uncertainty in the attributes might lead to an intractable model: If product </a:t>
                </a:r>
                <a:r>
                  <a:rPr lang="en-US" sz="2000" i="1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  <a:t>j</a:t>
                </a: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  <a:t> is purchased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  <a:t>are updated, this does not affect the attributes of any other product</a:t>
                </a:r>
                <a:br>
                  <a:rPr lang="en-US" sz="2000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</a:br>
                <a:endParaRPr lang="en-US" sz="2000" dirty="0">
                  <a:latin typeface="+mn-lt"/>
                  <a:ea typeface="Times New Roman" panose="02020603050405020304" pitchFamily="18" charset="0"/>
                  <a:cs typeface="Book Antiqua" panose="02040602050305030304" pitchFamily="18" charset="0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  <a:t>Therefore, the information gained does not provide any implication for future purchases, and the consumer’s stopping rule cannot be ascertained</a:t>
                </a:r>
                <a:br>
                  <a:rPr lang="en-US" sz="2000" dirty="0">
                    <a:effectLst/>
                    <a:latin typeface="+mn-lt"/>
                    <a:ea typeface="Times New Roman" panose="02020603050405020304" pitchFamily="18" charset="0"/>
                    <a:cs typeface="Book Antiqua" panose="02040602050305030304" pitchFamily="18" charset="0"/>
                  </a:rPr>
                </a:b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8E602E-8A36-4A97-9216-5C7B2B0EB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07" y="1592073"/>
                <a:ext cx="8278349" cy="4678204"/>
              </a:xfrm>
              <a:prstGeom prst="rect">
                <a:avLst/>
              </a:prstGeom>
              <a:blipFill>
                <a:blip r:embed="rId3"/>
                <a:stretch>
                  <a:fillRect l="-663" r="-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06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Process and results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C8FAC-8AE3-41CC-AA4C-A63887A0BE65}"/>
                  </a:ext>
                </a:extLst>
              </p:cNvPr>
              <p:cNvSpPr txBox="1"/>
              <p:nvPr/>
            </p:nvSpPr>
            <p:spPr>
              <a:xfrm>
                <a:off x="398107" y="1592073"/>
                <a:ext cx="8431396" cy="1932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/>
                  <a:t>We propose a policy that consists of a sequence of Weitzman processes, each of which can be viewed as a generalization to the standard Weitzman process with return costs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for product </a:t>
                </a:r>
                <a:r>
                  <a:rPr lang="en-US" sz="2000" i="1" dirty="0"/>
                  <a:t>j</a:t>
                </a:r>
                <a:br>
                  <a:rPr lang="en-US" sz="2000" dirty="0"/>
                </a:br>
                <a:endParaRPr lang="en-US" sz="2000" dirty="0"/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C8FAC-8AE3-41CC-AA4C-A63887A0B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07" y="1592073"/>
                <a:ext cx="8431396" cy="1932901"/>
              </a:xfrm>
              <a:prstGeom prst="rect">
                <a:avLst/>
              </a:prstGeom>
              <a:blipFill>
                <a:blip r:embed="rId3"/>
                <a:stretch>
                  <a:fillRect l="-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29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Generalization to the standard Weitzman process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4C8FAC-8AE3-41CC-AA4C-A63887A0BE65}"/>
              </a:ext>
            </a:extLst>
          </p:cNvPr>
          <p:cNvSpPr txBox="1"/>
          <p:nvPr/>
        </p:nvSpPr>
        <p:spPr>
          <a:xfrm>
            <a:off x="398107" y="1592073"/>
            <a:ext cx="84313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200" dirty="0">
              <a:latin typeface="+mn-lt"/>
            </a:endParaRPr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At Stage </a:t>
            </a:r>
            <a:r>
              <a:rPr lang="en-US" sz="2000" i="1" dirty="0">
                <a:latin typeface="+mn-lt"/>
              </a:rPr>
              <a:t>t</a:t>
            </a:r>
            <a:r>
              <a:rPr lang="en-US" sz="2000" dirty="0">
                <a:latin typeface="+mn-lt"/>
              </a:rPr>
              <a:t>, the consumer has three options:</a:t>
            </a:r>
          </a:p>
          <a:p>
            <a:pPr algn="l" rtl="0">
              <a:buClr>
                <a:schemeClr val="bg2">
                  <a:lumMod val="50000"/>
                </a:schemeClr>
              </a:buClr>
            </a:pPr>
            <a:endParaRPr lang="en-US" sz="2000" dirty="0">
              <a:latin typeface="+mn-lt"/>
            </a:endParaRPr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Keep the currently on-hand product and permanently leave the market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Return the on-hand product and purchase another product from the set that consists of all the searched products up to stage </a:t>
            </a:r>
            <a:r>
              <a:rPr lang="en-US" sz="2000" i="1" dirty="0">
                <a:latin typeface="+mn-lt"/>
              </a:rPr>
              <a:t>t</a:t>
            </a:r>
            <a:r>
              <a:rPr lang="en-US" sz="2000" dirty="0">
                <a:latin typeface="+mn-lt"/>
              </a:rPr>
              <a:t>. This will incur a return cost </a:t>
            </a:r>
            <a:r>
              <a:rPr lang="en-US" sz="2000" i="1" dirty="0">
                <a:latin typeface="+mn-lt"/>
              </a:rPr>
              <a:t>r</a:t>
            </a:r>
            <a:r>
              <a:rPr lang="en-US" sz="2000" dirty="0">
                <a:latin typeface="+mn-lt"/>
              </a:rPr>
              <a:t>. Note that we assume the customer only purchases from the set of products that have already been searched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Keep the on-hand product and search for a new product from the set of unsearched product, which has a utility that is still random. This will incur a search cost </a:t>
            </a:r>
            <a:r>
              <a:rPr lang="en-US" sz="2000" i="1" dirty="0">
                <a:latin typeface="+mn-lt"/>
              </a:rPr>
              <a:t>c</a:t>
            </a:r>
            <a:r>
              <a:rPr lang="en-US" sz="2000" dirty="0">
                <a:latin typeface="+mn-lt"/>
              </a:rPr>
              <a:t>.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319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Process and results (cont.)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C8FAC-8AE3-41CC-AA4C-A63887A0BE65}"/>
                  </a:ext>
                </a:extLst>
              </p:cNvPr>
              <p:cNvSpPr txBox="1"/>
              <p:nvPr/>
            </p:nvSpPr>
            <p:spPr>
              <a:xfrm>
                <a:off x="398107" y="1592073"/>
                <a:ext cx="8431396" cy="4985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/>
                  <a:t>We propose a policy that consists of a sequence of Weitzman processes, each of which can be viewed as a generalization to the standard Weitzman process with return costs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for product </a:t>
                </a:r>
                <a:r>
                  <a:rPr lang="en-US" sz="2000" i="1" dirty="0"/>
                  <a:t>j</a:t>
                </a:r>
                <a:br>
                  <a:rPr lang="en-US" sz="2000" dirty="0"/>
                </a:br>
                <a:endParaRPr lang="en-US" sz="2000" dirty="0"/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/>
                  <a:t>We prove that the sequential Weitzman process described above that includes repeated searches and returns is optimal</a:t>
                </a:r>
                <a:br>
                  <a:rPr lang="en-US" sz="2000" dirty="0"/>
                </a:br>
                <a:endParaRPr lang="en-US" sz="2000" dirty="0"/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/>
                  <a:t>Using synthetic and semi-synthetic simulations, we show the dependence of the utility of the consumer on the number of product returned, the return costs, and the online-offline discrepancy</a:t>
                </a:r>
                <a:br>
                  <a:rPr lang="en-US" sz="2000" dirty="0"/>
                </a:br>
                <a:endParaRPr lang="en-US" sz="2000" dirty="0"/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/>
                  <a:t>In particular, we show that the utility of the consumer is increasing in the online-offline discrepancy and the number of products returned</a:t>
                </a:r>
                <a:br>
                  <a:rPr lang="en-US" sz="2000" dirty="0"/>
                </a:br>
                <a:endParaRPr lang="en-US" sz="2000" dirty="0"/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C8FAC-8AE3-41CC-AA4C-A63887A0B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07" y="1592073"/>
                <a:ext cx="8431396" cy="4985980"/>
              </a:xfrm>
              <a:prstGeom prst="rect">
                <a:avLst/>
              </a:prstGeom>
              <a:blipFill>
                <a:blip r:embed="rId3"/>
                <a:stretch>
                  <a:fillRect l="-651" r="-1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9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Consumer’s net utility and number of product returns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10B221-CDD8-4A7C-9683-EFC832944C20}"/>
              </a:ext>
            </a:extLst>
          </p:cNvPr>
          <p:cNvSpPr txBox="1"/>
          <p:nvPr/>
        </p:nvSpPr>
        <p:spPr>
          <a:xfrm>
            <a:off x="346849" y="6235182"/>
            <a:ext cx="6693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000" i="1" dirty="0">
                <a:latin typeface="+mn-lt"/>
                <a:cs typeface="Calibri" panose="020F0502020204030204" pitchFamily="34" charset="0"/>
              </a:rPr>
              <a:t>r</a:t>
            </a:r>
            <a:r>
              <a:rPr lang="en-US" sz="2000" dirty="0">
                <a:latin typeface="+mn-lt"/>
                <a:cs typeface="Calibri" panose="020F0502020204030204" pitchFamily="34" charset="0"/>
              </a:rPr>
              <a:t> is the return costs, and delta is the online/offline discrepancy</a:t>
            </a:r>
            <a:endParaRPr lang="en-US" sz="20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7CDB45-9C22-4EA0-986B-D3E8F8C397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56" y="1507708"/>
            <a:ext cx="8664973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45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Consumer’s utility and number of product returns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B5ACBEF-3E4D-458B-B528-EA589DA6C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73" y="1551283"/>
            <a:ext cx="8664973" cy="46634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10B221-CDD8-4A7C-9683-EFC832944C20}"/>
              </a:ext>
            </a:extLst>
          </p:cNvPr>
          <p:cNvSpPr txBox="1"/>
          <p:nvPr/>
        </p:nvSpPr>
        <p:spPr>
          <a:xfrm>
            <a:off x="346849" y="6235182"/>
            <a:ext cx="6693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000" i="1" dirty="0">
                <a:latin typeface="+mn-lt"/>
                <a:cs typeface="Calibri" panose="020F0502020204030204" pitchFamily="34" charset="0"/>
              </a:rPr>
              <a:t>r</a:t>
            </a:r>
            <a:r>
              <a:rPr lang="en-US" sz="2000" dirty="0">
                <a:latin typeface="+mn-lt"/>
                <a:cs typeface="Calibri" panose="020F0502020204030204" pitchFamily="34" charset="0"/>
              </a:rPr>
              <a:t> is the return costs, and delta is the online/offline discrepancy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5261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Zappos: The online shoe retailer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17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4B5A82-D2E4-488A-B7EA-9F319CB7BC14}"/>
              </a:ext>
            </a:extLst>
          </p:cNvPr>
          <p:cNvSpPr txBox="1"/>
          <p:nvPr/>
        </p:nvSpPr>
        <p:spPr>
          <a:xfrm>
            <a:off x="398107" y="1592073"/>
            <a:ext cx="763027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Recent claim by Zappos that its best customers are the ones who return the most orders (Dugdale 2010)</a:t>
            </a: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One reason might be that these customers buy more expensive shoes and these are more profitable to Zappos</a:t>
            </a: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We provide another reason: The fact that these customers return more products implies a higher utility for the final product that they keep, as it necessitate more search and a better fit. This high utility translates to higher involvement and more purchases.</a:t>
            </a: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961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349" y="710735"/>
            <a:ext cx="8535293" cy="11430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Product Return as a Sequence of Search Processes: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Optimality and Search Duration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EC35F7-C266-4FA5-B466-25C32C573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9997DE7B-0D3B-4CF6-8E08-F487F4564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01" y="2143092"/>
            <a:ext cx="80445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25000"/>
              </a:spcAft>
              <a:buClr>
                <a:srgbClr val="7F622D"/>
              </a:buClr>
              <a:buFont typeface="Wingdings" pitchFamily="2" charset="2"/>
              <a:buChar char="ü"/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kern="0" dirty="0">
                <a:cs typeface="Calibri" pitchFamily="34" charset="0"/>
              </a:rPr>
              <a:t>Xiaoyu Fan, Srikanth Jagabathula, Zijian Liu, and Eitan Muller </a:t>
            </a:r>
            <a:br>
              <a:rPr lang="en-US" sz="2000" kern="0" dirty="0">
                <a:cs typeface="Calibri" pitchFamily="34" charset="0"/>
              </a:rPr>
            </a:br>
            <a:r>
              <a:rPr lang="en-US" sz="2000" kern="0" dirty="0">
                <a:cs typeface="Calibri" pitchFamily="34" charset="0"/>
              </a:rPr>
              <a:t>Stern School of Business, New York University</a:t>
            </a:r>
          </a:p>
          <a:p>
            <a:pPr marL="0" indent="0" algn="ctr">
              <a:buNone/>
            </a:pPr>
            <a:endParaRPr lang="en-US" sz="2000" kern="0" dirty="0">
              <a:cs typeface="Calibri" pitchFamily="34" charset="0"/>
            </a:endParaRPr>
          </a:p>
          <a:p>
            <a:pPr marL="0" indent="0" algn="ctr">
              <a:buNone/>
            </a:pPr>
            <a:endParaRPr lang="en-US" sz="2000" kern="0" dirty="0"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sz="2000" kern="0" dirty="0">
                <a:cs typeface="Calibri" pitchFamily="34" charset="0"/>
              </a:rPr>
              <a:t>EMAC Annual Conference 2025</a:t>
            </a:r>
          </a:p>
          <a:p>
            <a:pPr marL="0" indent="0" algn="ctr">
              <a:buNone/>
            </a:pPr>
            <a:r>
              <a:rPr lang="en-US" sz="2000" kern="0" dirty="0">
                <a:cs typeface="Calibri" pitchFamily="34" charset="0"/>
              </a:rPr>
              <a:t>ESIC University, Madrid</a:t>
            </a:r>
          </a:p>
        </p:txBody>
      </p:sp>
    </p:spTree>
    <p:extLst>
      <p:ext uri="{BB962C8B-B14F-4D97-AF65-F5344CB8AC3E}">
        <p14:creationId xmlns:p14="http://schemas.microsoft.com/office/powerpoint/2010/main" val="191597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What Happens to All the Stuff We Return</a:t>
            </a:r>
            <a:r>
              <a:rPr lang="en-US" sz="1400" kern="1200" dirty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68E602E-8A36-4A97-9216-5C7B2B0EB301}"/>
              </a:ext>
            </a:extLst>
          </p:cNvPr>
          <p:cNvSpPr txBox="1"/>
          <p:nvPr/>
        </p:nvSpPr>
        <p:spPr>
          <a:xfrm>
            <a:off x="398107" y="1592073"/>
            <a:ext cx="820634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There exists a trade group: Reverse Logistics Association, whose members deal with product returns and unsold inventories 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One member is Liquidity Services, a company that offers “circular commerce solutions” to businesses. What they do is “receiving a truckload then finding a buyer for that truckload, who will distribute it to mom-and-pop stores”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And then Liquidity Services organizes auctions where you can buy fifty-four pounds of sports-related Amazon returns, where the lot ended up attracting fifty bids: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Original retail value: $6,576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The winner paid $925, shipping not included  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* </a:t>
            </a:r>
            <a:r>
              <a:rPr lang="en-US" sz="1400" dirty="0">
                <a:latin typeface="+mn-lt"/>
              </a:rPr>
              <a:t>David Owen: What Happens to All the Stuff We Return, New Yorker, August 14, 2023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433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68E602E-8A36-4A97-9216-5C7B2B0EB301}"/>
              </a:ext>
            </a:extLst>
          </p:cNvPr>
          <p:cNvSpPr txBox="1"/>
          <p:nvPr/>
        </p:nvSpPr>
        <p:spPr>
          <a:xfrm>
            <a:off x="583774" y="1399169"/>
            <a:ext cx="820634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Clr>
                <a:schemeClr val="bg2">
                  <a:lumMod val="50000"/>
                </a:schemeClr>
              </a:buClr>
            </a:pPr>
            <a:r>
              <a:rPr lang="en-US" sz="2000" dirty="0"/>
              <a:t>7 pellet guns</a:t>
            </a:r>
            <a:br>
              <a:rPr lang="en-US" sz="2000" dirty="0"/>
            </a:br>
            <a:r>
              <a:rPr lang="en-US" sz="2000" dirty="0"/>
              <a:t>6 clear-plastic umbrellas</a:t>
            </a:r>
            <a:br>
              <a:rPr lang="en-US" sz="2000" dirty="0"/>
            </a:br>
            <a:r>
              <a:rPr lang="en-US" sz="2000" dirty="0"/>
              <a:t>an assortment of punching bags and punching balls</a:t>
            </a:r>
            <a:br>
              <a:rPr lang="en-US" sz="2000" dirty="0"/>
            </a:br>
            <a:r>
              <a:rPr lang="en-US" sz="2000" dirty="0"/>
              <a:t>a double-bladed lightsaber toy</a:t>
            </a:r>
            <a:br>
              <a:rPr lang="en-US" sz="2000" dirty="0"/>
            </a:br>
            <a:r>
              <a:rPr lang="en-US" sz="2000" dirty="0"/>
              <a:t>a shatter-resistant over-the-door mini basketball hoop</a:t>
            </a:r>
            <a:br>
              <a:rPr lang="en-US" sz="2000" dirty="0"/>
            </a:br>
            <a:r>
              <a:rPr lang="en-US" sz="2000" dirty="0"/>
              <a:t>8 yoga mats</a:t>
            </a:r>
          </a:p>
          <a:p>
            <a:pPr algn="l" rtl="0">
              <a:buClr>
                <a:schemeClr val="bg2">
                  <a:lumMod val="50000"/>
                </a:schemeClr>
              </a:buClr>
            </a:pPr>
            <a:r>
              <a:rPr lang="en-US" sz="2000" dirty="0"/>
              <a:t>a minnow trap</a:t>
            </a:r>
            <a:br>
              <a:rPr lang="en-US" sz="2000" dirty="0"/>
            </a:br>
            <a:r>
              <a:rPr lang="en-US" sz="2000" dirty="0"/>
              <a:t>an indoor exercise trampoline</a:t>
            </a:r>
            <a:br>
              <a:rPr lang="en-US" sz="2000" dirty="0"/>
            </a:br>
            <a:r>
              <a:rPr lang="en-US" sz="2000" dirty="0"/>
              <a:t>a pair of hiking poles</a:t>
            </a:r>
            <a:br>
              <a:rPr lang="en-US" sz="2000" dirty="0"/>
            </a:br>
            <a:r>
              <a:rPr lang="en-US" sz="2000" dirty="0"/>
              <a:t>a kickboxing shield</a:t>
            </a:r>
            <a:br>
              <a:rPr lang="en-US" sz="2000" dirty="0"/>
            </a:br>
            <a:r>
              <a:rPr lang="en-US" sz="2000" dirty="0"/>
              <a:t>a car refrigerator</a:t>
            </a:r>
            <a:br>
              <a:rPr lang="en-US" sz="2000" dirty="0"/>
            </a:br>
            <a:r>
              <a:rPr lang="en-US" sz="2000" dirty="0"/>
              <a:t>2 hoverboards (one with Bluetooth and one without)</a:t>
            </a:r>
          </a:p>
          <a:p>
            <a:pPr algn="l" rtl="0">
              <a:buClr>
                <a:schemeClr val="bg2">
                  <a:lumMod val="50000"/>
                </a:schemeClr>
              </a:buClr>
            </a:pPr>
            <a:r>
              <a:rPr lang="en-US" sz="2000" dirty="0"/>
              <a:t>a jump-rope rack</a:t>
            </a:r>
            <a:br>
              <a:rPr lang="en-US" sz="2000" dirty="0"/>
            </a:br>
            <a:r>
              <a:rPr lang="en-US" sz="2000" dirty="0"/>
              <a:t>a quiver’s worth of crossbow bolts</a:t>
            </a:r>
            <a:br>
              <a:rPr lang="en-US" sz="2000" dirty="0"/>
            </a:br>
            <a:r>
              <a:rPr lang="en-US" sz="2000" dirty="0"/>
              <a:t>a fourteen-gallon red plastic gas can with a siphon pump</a:t>
            </a:r>
            <a:br>
              <a:rPr lang="en-US" sz="2000" dirty="0"/>
            </a:br>
            <a:r>
              <a:rPr lang="en-US" sz="2000" dirty="0"/>
              <a:t>a set of four badminton racquets</a:t>
            </a:r>
            <a:br>
              <a:rPr lang="en-US" sz="2000" dirty="0"/>
            </a:br>
            <a:r>
              <a:rPr lang="en-US" sz="2000" dirty="0"/>
              <a:t>1 mountain-bike handlebar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B442F94-B61A-4B05-916E-6715B9CB1046}"/>
              </a:ext>
            </a:extLst>
          </p:cNvPr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24291568-996A-43A9-8DB2-E10D13B02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The lot included (all items as is):</a:t>
            </a:r>
          </a:p>
        </p:txBody>
      </p:sp>
    </p:spTree>
    <p:extLst>
      <p:ext uri="{BB962C8B-B14F-4D97-AF65-F5344CB8AC3E}">
        <p14:creationId xmlns:p14="http://schemas.microsoft.com/office/powerpoint/2010/main" val="423415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The Weitzman sequential search process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8E602E-8A36-4A97-9216-5C7B2B0EB301}"/>
                  </a:ext>
                </a:extLst>
              </p:cNvPr>
              <p:cNvSpPr txBox="1"/>
              <p:nvPr/>
            </p:nvSpPr>
            <p:spPr>
              <a:xfrm>
                <a:off x="398107" y="1592073"/>
                <a:ext cx="8206341" cy="3364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</a:rPr>
                  <a:t>Sequential search process follows Weitzman (</a:t>
                </a:r>
                <a:r>
                  <a:rPr lang="en-US" sz="2000" i="1" dirty="0">
                    <a:latin typeface="+mn-lt"/>
                  </a:rPr>
                  <a:t>Econometrica</a:t>
                </a:r>
                <a:r>
                  <a:rPr lang="en-US" sz="2000" dirty="0">
                    <a:latin typeface="+mn-lt"/>
                  </a:rPr>
                  <a:t> 1979)</a:t>
                </a:r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</a:rPr>
                  <a:t>One of the better explanation of the process is by </a:t>
                </a:r>
                <a:r>
                  <a:rPr lang="en-US" sz="2000" dirty="0">
                    <a:ea typeface="Calibri" panose="020F0502020204030204" pitchFamily="34" charset="0"/>
                  </a:rPr>
                  <a:t>Kim, Albuquerque and Bronnenberg (</a:t>
                </a:r>
                <a:r>
                  <a:rPr lang="en-US" sz="2000" i="1" dirty="0">
                    <a:ea typeface="Calibri" panose="020F0502020204030204" pitchFamily="34" charset="0"/>
                  </a:rPr>
                  <a:t>Marketing Science</a:t>
                </a:r>
                <a:r>
                  <a:rPr lang="en-US" sz="2000" dirty="0">
                    <a:ea typeface="Calibri" panose="020F0502020204030204" pitchFamily="34" charset="0"/>
                  </a:rPr>
                  <a:t> 2010)</a:t>
                </a:r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r>
                  <a:rPr lang="en-US" sz="2000" dirty="0">
                    <a:latin typeface="+mn-lt"/>
                  </a:rPr>
                  <a:t>Utility of product </a:t>
                </a:r>
                <a:r>
                  <a:rPr lang="en-US" sz="2000" i="1" dirty="0">
                    <a:latin typeface="+mn-lt"/>
                  </a:rPr>
                  <a:t>j</a:t>
                </a:r>
                <a:r>
                  <a:rPr lang="en-US" sz="2000" dirty="0">
                    <a:latin typeface="+mn-lt"/>
                  </a:rPr>
                  <a:t> follows standard multi-attribute utility model  </a:t>
                </a:r>
                <a:br>
                  <a:rPr lang="en-US" sz="2000" dirty="0">
                    <a:latin typeface="+mn-lt"/>
                  </a:rPr>
                </a:br>
                <a:br>
                  <a:rPr lang="en-US" i="1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sz="18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8E602E-8A36-4A97-9216-5C7B2B0EB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07" y="1592073"/>
                <a:ext cx="8206341" cy="3364191"/>
              </a:xfrm>
              <a:prstGeom prst="rect">
                <a:avLst/>
              </a:prstGeom>
              <a:blipFill>
                <a:blip r:embed="rId3"/>
                <a:stretch>
                  <a:fillRect l="-669" t="-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34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The Weitzman sequential search process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FED2CF-0ED5-41BC-B5D0-845BC94ECBCE}"/>
              </a:ext>
            </a:extLst>
          </p:cNvPr>
          <p:cNvSpPr txBox="1"/>
          <p:nvPr/>
        </p:nvSpPr>
        <p:spPr>
          <a:xfrm>
            <a:off x="600653" y="1803230"/>
            <a:ext cx="818852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000" dirty="0"/>
              <a:t>Selection rule: Compute all reservation utilities and sort them in descending order. If a product is to be searched, it should be the product with the highest reservation utility among the products not yet searched</a:t>
            </a:r>
            <a:br>
              <a:rPr lang="en-US" sz="2000" dirty="0"/>
            </a:br>
            <a:endParaRPr lang="en-US" sz="2000" dirty="0"/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000" dirty="0"/>
              <a:t>Stopping rule: Stop searching when the highest utility obtained so far is greater than the expected utility among the unsearched items</a:t>
            </a:r>
            <a:br>
              <a:rPr lang="en-US" sz="2000" dirty="0"/>
            </a:br>
            <a:endParaRPr lang="en-US" sz="2000" dirty="0"/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000" dirty="0"/>
              <a:t>Choice rule: Once the search stops, choose the maximum utility alternative among all searched items </a:t>
            </a:r>
          </a:p>
          <a:p>
            <a:pPr algn="l" rt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28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On search and product returns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FED2CF-0ED5-41BC-B5D0-845BC94ECBCE}"/>
              </a:ext>
            </a:extLst>
          </p:cNvPr>
          <p:cNvSpPr txBox="1"/>
          <p:nvPr/>
        </p:nvSpPr>
        <p:spPr>
          <a:xfrm>
            <a:off x="467545" y="1803230"/>
            <a:ext cx="83216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Elisabeth Honka, Ali </a:t>
            </a:r>
            <a:r>
              <a:rPr lang="en-US" sz="2000" dirty="0" err="1"/>
              <a:t>Hortaçsub</a:t>
            </a:r>
            <a:r>
              <a:rPr lang="en-US" sz="2000" dirty="0"/>
              <a:t>, Matthijs </a:t>
            </a:r>
            <a:r>
              <a:rPr lang="en-US" sz="2000" dirty="0" err="1"/>
              <a:t>Wildenbeestd</a:t>
            </a:r>
            <a:r>
              <a:rPr lang="en-US" sz="2000" dirty="0"/>
              <a:t> (2019), “Empirical Search and Consideration Sets,” </a:t>
            </a:r>
            <a:r>
              <a:rPr lang="en-US" sz="2000" i="1" dirty="0"/>
              <a:t>Handbook of the Economics of Marketing</a:t>
            </a:r>
            <a:r>
              <a:rPr lang="en-US" sz="2000" dirty="0"/>
              <a:t>,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https://doi.org/10.1016/bs.hem.2019.05.002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  <a:p>
            <a:pPr algn="l" rtl="0">
              <a:buClr>
                <a:schemeClr val="bg2">
                  <a:lumMod val="50000"/>
                </a:schemeClr>
              </a:buClr>
            </a:pPr>
            <a:endParaRPr lang="en-US" sz="2000" dirty="0"/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Kinshuk Jerath and </a:t>
            </a:r>
            <a:r>
              <a:rPr lang="en-US" sz="2000" dirty="0" err="1"/>
              <a:t>Qitian</a:t>
            </a:r>
            <a:r>
              <a:rPr lang="en-US" sz="2000" dirty="0"/>
              <a:t> Ren (2025), “Consumer Search and Product Returns,” </a:t>
            </a:r>
            <a:r>
              <a:rPr lang="en-US" sz="2000" i="1" dirty="0"/>
              <a:t>Marketing Science,</a:t>
            </a:r>
            <a:r>
              <a:rPr lang="en-US" sz="2000" dirty="0"/>
              <a:t> forthcoming.</a:t>
            </a:r>
            <a:br>
              <a:rPr lang="en-US" sz="2000" dirty="0"/>
            </a:br>
            <a:endParaRPr lang="en-US" sz="2000" dirty="0"/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Daria Dzyabura, Siham El Kihal, John Hauser and Marat </a:t>
            </a:r>
            <a:r>
              <a:rPr lang="en-US" sz="2000" dirty="0" err="1"/>
              <a:t>Ibragimov</a:t>
            </a:r>
            <a:r>
              <a:rPr lang="en-US" sz="2000" dirty="0"/>
              <a:t> (2023), “Leveraging the Power of Images in Managing Product Return Rates,” </a:t>
            </a:r>
            <a:r>
              <a:rPr lang="en-US" sz="2000" i="1" dirty="0"/>
              <a:t>Marketing Science</a:t>
            </a:r>
            <a:r>
              <a:rPr lang="en-US" sz="2000" dirty="0"/>
              <a:t>, 42(6):1125-1142. </a:t>
            </a:r>
            <a:br>
              <a:rPr lang="en-US" sz="2000" dirty="0"/>
            </a:br>
            <a:endParaRPr lang="en-US" sz="2000" dirty="0"/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Marat </a:t>
            </a:r>
            <a:r>
              <a:rPr lang="en-US" sz="2000" dirty="0" err="1"/>
              <a:t>Ibragimov</a:t>
            </a:r>
            <a:r>
              <a:rPr lang="en-US" sz="2000" dirty="0"/>
              <a:t>, Siham El Kihal, and John Hauser (2024), “From Clicks to Returns: Website Browsing and Product Returns,” SSRN</a:t>
            </a:r>
          </a:p>
          <a:p>
            <a:pPr marL="342900" indent="-34290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4090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Why search duration? 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68E602E-8A36-4A97-9216-5C7B2B0EB301}"/>
              </a:ext>
            </a:extLst>
          </p:cNvPr>
          <p:cNvSpPr txBox="1"/>
          <p:nvPr/>
        </p:nvSpPr>
        <p:spPr>
          <a:xfrm>
            <a:off x="398107" y="1592073"/>
            <a:ext cx="763027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Search Duration: Number of products searched (one per period)</a:t>
            </a: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And if we view product return as part of search then it’s the number of products returned</a:t>
            </a: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/>
              <a:t>Online Advertising as Passive Search: Ursu, Simonov and An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i="1" dirty="0"/>
              <a:t>Management Science</a:t>
            </a:r>
            <a:r>
              <a:rPr lang="en-US" sz="2000" dirty="0"/>
              <a:t> 2025)</a:t>
            </a:r>
            <a:br>
              <a:rPr lang="en-US" sz="2000" dirty="0"/>
            </a:br>
            <a:endParaRPr lang="en-US" sz="2000" dirty="0"/>
          </a:p>
          <a:p>
            <a:pPr algn="l" rtl="0">
              <a:buClr>
                <a:schemeClr val="bg2">
                  <a:lumMod val="50000"/>
                </a:schemeClr>
              </a:buClr>
            </a:pPr>
            <a:br>
              <a:rPr lang="en-US" sz="2000" dirty="0"/>
            </a:br>
            <a:endParaRPr lang="en-US" sz="2000" dirty="0"/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581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79140"/>
            <a:ext cx="8431396" cy="1020029"/>
          </a:xfrm>
        </p:spPr>
        <p:txBody>
          <a:bodyPr/>
          <a:lstStyle/>
          <a:p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Online search, offline consumption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 w="9525" cap="flat" cmpd="sng" algn="ctr">
            <a:solidFill>
              <a:srgbClr val="7F622D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1399169"/>
            <a:ext cx="8359389" cy="0"/>
          </a:xfrm>
          <a:prstGeom prst="line">
            <a:avLst/>
          </a:prstGeom>
          <a:ln>
            <a:solidFill>
              <a:srgbClr val="7F622D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069-384A-40AB-B7D5-8609EF64C106}" type="slidenum">
              <a:rPr lang="ar-SA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9147A8-13D0-48D3-9B42-6BDC7FD0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8640"/>
            <a:ext cx="1383845" cy="2327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68E602E-8A36-4A97-9216-5C7B2B0EB301}"/>
              </a:ext>
            </a:extLst>
          </p:cNvPr>
          <p:cNvSpPr txBox="1"/>
          <p:nvPr/>
        </p:nvSpPr>
        <p:spPr>
          <a:xfrm>
            <a:off x="398107" y="1592073"/>
            <a:ext cx="807503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Online search, offline evaluation: add subscript for offline-online weights: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Dzyabura, Jagabathula and Muller (</a:t>
            </a:r>
            <a:r>
              <a:rPr lang="en-US" sz="2000" i="1" dirty="0">
                <a:latin typeface="+mn-lt"/>
              </a:rPr>
              <a:t>Marketing Science</a:t>
            </a:r>
            <a:r>
              <a:rPr lang="en-US" sz="2000" dirty="0">
                <a:latin typeface="+mn-lt"/>
              </a:rPr>
              <a:t> 2019)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285750" indent="-285750" algn="l" rtl="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Examples: Balcony in searching for rental apt; Messenger bags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8DEB59-826D-4F94-902D-29D7DCA30D5C}"/>
                  </a:ext>
                </a:extLst>
              </p:cNvPr>
              <p:cNvSpPr txBox="1"/>
              <p:nvPr/>
            </p:nvSpPr>
            <p:spPr>
              <a:xfrm>
                <a:off x="908888" y="3049298"/>
                <a:ext cx="3479818" cy="1148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>
                  <a:buClr>
                    <a:schemeClr val="bg2">
                      <a:lumMod val="50000"/>
                    </a:schemeClr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sSubSup>
                            <m:sSub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𝑜𝑛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8DEB59-826D-4F94-902D-29D7DCA30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88" y="3049298"/>
                <a:ext cx="3479818" cy="11481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2C15BC-8871-4A67-B6C8-E6E2DEB089B2}"/>
                  </a:ext>
                </a:extLst>
              </p:cNvPr>
              <p:cNvSpPr txBox="1"/>
              <p:nvPr/>
            </p:nvSpPr>
            <p:spPr>
              <a:xfrm>
                <a:off x="3332182" y="2376960"/>
                <a:ext cx="4902930" cy="1825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>
                  <a:buClr>
                    <a:schemeClr val="bg2">
                      <a:lumMod val="50000"/>
                    </a:schemeClr>
                  </a:buClr>
                </a:pPr>
                <a:br>
                  <a:rPr lang="en-US" sz="2000" dirty="0">
                    <a:latin typeface="+mn-lt"/>
                  </a:rPr>
                </a:br>
                <a:br>
                  <a:rPr lang="en-US" i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sSubSup>
                            <m:sSub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𝑜𝑓𝑓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+mn-lt"/>
                </a:endParaRPr>
              </a:p>
              <a:p>
                <a:pPr marL="285750" indent="-285750" algn="l" rtl="0">
                  <a:buClr>
                    <a:schemeClr val="bg2">
                      <a:lumMod val="50000"/>
                    </a:schemeClr>
                  </a:buClr>
                  <a:buFont typeface="Wingdings" panose="05000000000000000000" pitchFamily="2" charset="2"/>
                  <a:buChar char="ü"/>
                </a:pPr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2C15BC-8871-4A67-B6C8-E6E2DEB08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182" y="2376960"/>
                <a:ext cx="4902930" cy="18253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00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Comic Sans MS"/>
        <a:ea typeface=""/>
        <a:cs typeface="Arial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tebook 1">
    <a:dk1>
      <a:srgbClr val="000000"/>
    </a:dk1>
    <a:lt1>
      <a:srgbClr val="FEFDE3"/>
    </a:lt1>
    <a:dk2>
      <a:srgbClr val="221304"/>
    </a:dk2>
    <a:lt2>
      <a:srgbClr val="CBBD83"/>
    </a:lt2>
    <a:accent1>
      <a:srgbClr val="A1BD69"/>
    </a:accent1>
    <a:accent2>
      <a:srgbClr val="3694B6"/>
    </a:accent2>
    <a:accent3>
      <a:srgbClr val="FEFEEF"/>
    </a:accent3>
    <a:accent4>
      <a:srgbClr val="000000"/>
    </a:accent4>
    <a:accent5>
      <a:srgbClr val="CDDBB9"/>
    </a:accent5>
    <a:accent6>
      <a:srgbClr val="3086A5"/>
    </a:accent6>
    <a:hlink>
      <a:srgbClr val="660066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7242</TotalTime>
  <Words>1296</Words>
  <Application>Microsoft Office PowerPoint</Application>
  <PresentationFormat>On-screen Show (4:3)</PresentationFormat>
  <Paragraphs>134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Calibri</vt:lpstr>
      <vt:lpstr>Cambria Math</vt:lpstr>
      <vt:lpstr>Comic Sans MS</vt:lpstr>
      <vt:lpstr>Times New Roman</vt:lpstr>
      <vt:lpstr>Wingdings</vt:lpstr>
      <vt:lpstr>Notebook</vt:lpstr>
      <vt:lpstr>PowerPoint Presentation</vt:lpstr>
      <vt:lpstr>Product Return as a Sequence of Search Processes: Optimality and Search Duration</vt:lpstr>
      <vt:lpstr>What Happens to All the Stuff We Return *</vt:lpstr>
      <vt:lpstr>The lot included (all items as is):</vt:lpstr>
      <vt:lpstr> The Weitzman sequential search process </vt:lpstr>
      <vt:lpstr> The Weitzman sequential search process </vt:lpstr>
      <vt:lpstr> On search and product returns </vt:lpstr>
      <vt:lpstr> Why search duration?  </vt:lpstr>
      <vt:lpstr> Online search, offline consumption </vt:lpstr>
      <vt:lpstr> Attributes and their online/offline weights for messenger bags </vt:lpstr>
      <vt:lpstr> Online search, offline consumption </vt:lpstr>
      <vt:lpstr>Process and results</vt:lpstr>
      <vt:lpstr>Generalization to the standard Weitzman process</vt:lpstr>
      <vt:lpstr>Process and results (cont.)</vt:lpstr>
      <vt:lpstr> Consumer’s net utility and number of product returns </vt:lpstr>
      <vt:lpstr> Consumer’s utility and number of product returns </vt:lpstr>
      <vt:lpstr> Zappos: The online shoe retailer </vt:lpstr>
    </vt:vector>
  </TitlesOfParts>
  <Company>uta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NP1</dc:title>
  <dc:creator>eitan muller</dc:creator>
  <cp:lastModifiedBy>Eitan Muller</cp:lastModifiedBy>
  <cp:revision>837</cp:revision>
  <cp:lastPrinted>2001-03-04T11:26:11Z</cp:lastPrinted>
  <dcterms:created xsi:type="dcterms:W3CDTF">2001-02-27T13:03:27Z</dcterms:created>
  <dcterms:modified xsi:type="dcterms:W3CDTF">2025-05-21T13:18:20Z</dcterms:modified>
</cp:coreProperties>
</file>